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93" r:id="rId10"/>
    <p:sldId id="265" r:id="rId11"/>
    <p:sldId id="266" r:id="rId12"/>
    <p:sldId id="328" r:id="rId13"/>
    <p:sldId id="297" r:id="rId14"/>
    <p:sldId id="330" r:id="rId15"/>
    <p:sldId id="298" r:id="rId16"/>
    <p:sldId id="274" r:id="rId17"/>
    <p:sldId id="329" r:id="rId18"/>
    <p:sldId id="308" r:id="rId19"/>
    <p:sldId id="276" r:id="rId20"/>
    <p:sldId id="310" r:id="rId21"/>
    <p:sldId id="309" r:id="rId22"/>
    <p:sldId id="311" r:id="rId23"/>
    <p:sldId id="278" r:id="rId24"/>
    <p:sldId id="314" r:id="rId25"/>
    <p:sldId id="313" r:id="rId26"/>
    <p:sldId id="315" r:id="rId27"/>
    <p:sldId id="292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B80A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971" autoAdjust="0"/>
  </p:normalViewPr>
  <p:slideViewPr>
    <p:cSldViewPr>
      <p:cViewPr varScale="1">
        <p:scale>
          <a:sx n="109" d="100"/>
          <a:sy n="109" d="100"/>
        </p:scale>
        <p:origin x="167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C8C221-F9ED-4A34-85BC-FA6DE809E899}" type="datetimeFigureOut">
              <a:rPr lang="ru-RU" smtClean="0"/>
              <a:t>13.07.2023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2CACD1-0BBA-4445-85C2-2C3FF13069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1245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2CACD1-0BBA-4445-85C2-2C3FF130697E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6182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2CACD1-0BBA-4445-85C2-2C3FF130697E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6182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2CACD1-0BBA-4445-85C2-2C3FF130697E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6182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2CACD1-0BBA-4445-85C2-2C3FF130697E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6182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2CACD1-0BBA-4445-85C2-2C3FF130697E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6182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2CACD1-0BBA-4445-85C2-2C3FF130697E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6182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2CACD1-0BBA-4445-85C2-2C3FF130697E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6182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2CACD1-0BBA-4445-85C2-2C3FF130697E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6182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2CACD1-0BBA-4445-85C2-2C3FF130697E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61828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2CACD1-0BBA-4445-85C2-2C3FF130697E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61828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2CACD1-0BBA-4445-85C2-2C3FF130697E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6182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2CACD1-0BBA-4445-85C2-2C3FF130697E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61828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2CACD1-0BBA-4445-85C2-2C3FF130697E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61828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2CACD1-0BBA-4445-85C2-2C3FF130697E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61828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2CACD1-0BBA-4445-85C2-2C3FF130697E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61828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2CACD1-0BBA-4445-85C2-2C3FF130697E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61828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2CACD1-0BBA-4445-85C2-2C3FF130697E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61828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2CACD1-0BBA-4445-85C2-2C3FF130697E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6182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2CACD1-0BBA-4445-85C2-2C3FF130697E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6182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2CACD1-0BBA-4445-85C2-2C3FF130697E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6182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2CACD1-0BBA-4445-85C2-2C3FF130697E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6182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2CACD1-0BBA-4445-85C2-2C3FF130697E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6182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2CACD1-0BBA-4445-85C2-2C3FF130697E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03794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2CACD1-0BBA-4445-85C2-2C3FF130697E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6182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2CACD1-0BBA-4445-85C2-2C3FF130697E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6182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D0D92-D4B2-4371-89A5-E0EF5AC52083}" type="datetimeFigureOut">
              <a:rPr lang="ru-RU" smtClean="0"/>
              <a:t>13.07.2023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739BD-275C-4F04-AA5F-8598FA7E322C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D0D92-D4B2-4371-89A5-E0EF5AC52083}" type="datetimeFigureOut">
              <a:rPr lang="ru-RU" smtClean="0"/>
              <a:t>13.07.2023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739BD-275C-4F04-AA5F-8598FA7E32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D0D92-D4B2-4371-89A5-E0EF5AC52083}" type="datetimeFigureOut">
              <a:rPr lang="ru-RU" smtClean="0"/>
              <a:t>13.07.2023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739BD-275C-4F04-AA5F-8598FA7E32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D0D92-D4B2-4371-89A5-E0EF5AC52083}" type="datetimeFigureOut">
              <a:rPr lang="ru-RU" smtClean="0"/>
              <a:t>13.07.2023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739BD-275C-4F04-AA5F-8598FA7E32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D0D92-D4B2-4371-89A5-E0EF5AC52083}" type="datetimeFigureOut">
              <a:rPr lang="ru-RU" smtClean="0"/>
              <a:t>13.07.2023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739BD-275C-4F04-AA5F-8598FA7E322C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D0D92-D4B2-4371-89A5-E0EF5AC52083}" type="datetimeFigureOut">
              <a:rPr lang="ru-RU" smtClean="0"/>
              <a:t>13.07.2023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739BD-275C-4F04-AA5F-8598FA7E32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D0D92-D4B2-4371-89A5-E0EF5AC52083}" type="datetimeFigureOut">
              <a:rPr lang="ru-RU" smtClean="0"/>
              <a:t>13.07.2023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739BD-275C-4F04-AA5F-8598FA7E32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D0D92-D4B2-4371-89A5-E0EF5AC52083}" type="datetimeFigureOut">
              <a:rPr lang="ru-RU" smtClean="0"/>
              <a:t>13.07.2023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739BD-275C-4F04-AA5F-8598FA7E32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D0D92-D4B2-4371-89A5-E0EF5AC52083}" type="datetimeFigureOut">
              <a:rPr lang="ru-RU" smtClean="0"/>
              <a:t>13.07.2023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739BD-275C-4F04-AA5F-8598FA7E32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D0D92-D4B2-4371-89A5-E0EF5AC52083}" type="datetimeFigureOut">
              <a:rPr lang="ru-RU" smtClean="0"/>
              <a:t>13.07.2023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739BD-275C-4F04-AA5F-8598FA7E32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D0D92-D4B2-4371-89A5-E0EF5AC52083}" type="datetimeFigureOut">
              <a:rPr lang="ru-RU" smtClean="0"/>
              <a:t>13.07.2023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3C739BD-275C-4F04-AA5F-8598FA7E322C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3DD0D92-D4B2-4371-89A5-E0EF5AC52083}" type="datetimeFigureOut">
              <a:rPr lang="ru-RU" smtClean="0"/>
              <a:t>13.07.2023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3C739BD-275C-4F04-AA5F-8598FA7E322C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minjust.gov.ru/uploaded/files/reestr-inostrannyih-agentov-02-06-2023.pdf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836712"/>
            <a:ext cx="7272808" cy="5112568"/>
          </a:xfrm>
          <a:ln>
            <a:solidFill>
              <a:schemeClr val="tx2">
                <a:lumMod val="60000"/>
                <a:lumOff val="40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>
            <a:noAutofit/>
          </a:bodyPr>
          <a:lstStyle/>
          <a:p>
            <a:pPr algn="ctr"/>
            <a:br>
              <a:rPr lang="ru-RU" sz="4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4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4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4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4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4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4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4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4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4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4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4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4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4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4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4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4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4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4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4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4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40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40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40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40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40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40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40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40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40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40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40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Основные требования законодательства Российской Федерации, предъявляемые для средств массовой информации</a:t>
            </a:r>
            <a:br>
              <a:rPr lang="ru-RU" sz="4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3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8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27200" y="5445224"/>
            <a:ext cx="5712179" cy="144016"/>
          </a:xfrm>
        </p:spPr>
        <p:txBody>
          <a:bodyPr>
            <a:noAutofit/>
          </a:bodyPr>
          <a:lstStyle/>
          <a:p>
            <a:pPr algn="ctr"/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Благовещенск, 2023</a:t>
            </a:r>
          </a:p>
        </p:txBody>
      </p:sp>
    </p:spTree>
    <p:extLst>
      <p:ext uri="{BB962C8B-B14F-4D97-AF65-F5344CB8AC3E}">
        <p14:creationId xmlns:p14="http://schemas.microsoft.com/office/powerpoint/2010/main" val="14945667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836712"/>
            <a:ext cx="2952328" cy="5256584"/>
          </a:xfrm>
        </p:spPr>
        <p:txBody>
          <a:bodyPr>
            <a:normAutofit/>
          </a:bodyPr>
          <a:lstStyle/>
          <a:p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br>
              <a:rPr lang="ru-RU" sz="1800" b="1" dirty="0">
                <a:solidFill>
                  <a:srgbClr val="002060"/>
                </a:solidFill>
              </a:rPr>
            </a:br>
            <a:r>
              <a:rPr lang="ru-RU" sz="1800" b="1" dirty="0">
                <a:solidFill>
                  <a:srgbClr val="002060"/>
                </a:solidFill>
              </a:rPr>
              <a:t> </a:t>
            </a:r>
            <a:br>
              <a:rPr lang="ru-RU" sz="3600" b="1" dirty="0">
                <a:solidFill>
                  <a:srgbClr val="002060"/>
                </a:solidFill>
              </a:rPr>
            </a:b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9592" y="332656"/>
            <a:ext cx="7560840" cy="6586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4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4200" b="1" dirty="0">
                <a:solidFill>
                  <a:srgbClr val="002060"/>
                </a:solidFill>
              </a:rPr>
              <a:t>Соблюдение требований законодательства Российской Федерации в части распространения материалов и сообщений иностранных агентов.</a:t>
            </a: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77264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836712"/>
            <a:ext cx="7416824" cy="792088"/>
          </a:xfrm>
        </p:spPr>
        <p:txBody>
          <a:bodyPr>
            <a:normAutofit fontScale="90000"/>
          </a:bodyPr>
          <a:lstStyle/>
          <a:p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br>
              <a:rPr lang="ru-RU" sz="1800" b="1" dirty="0">
                <a:solidFill>
                  <a:srgbClr val="002060"/>
                </a:solidFill>
              </a:rPr>
            </a:br>
            <a:r>
              <a:rPr lang="ru-RU" sz="1800" b="1" dirty="0">
                <a:solidFill>
                  <a:srgbClr val="002060"/>
                </a:solidFill>
              </a:rPr>
              <a:t> </a:t>
            </a:r>
            <a:br>
              <a:rPr lang="ru-RU" sz="3600" b="1" dirty="0">
                <a:solidFill>
                  <a:srgbClr val="002060"/>
                </a:solidFill>
              </a:rPr>
            </a:b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620688"/>
            <a:ext cx="7416824" cy="374441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300" b="1" dirty="0">
                <a:solidFill>
                  <a:schemeClr val="accent1">
                    <a:lumMod val="75000"/>
                  </a:schemeClr>
                </a:solidFill>
              </a:rPr>
              <a:t>Цель - информирование российских граждан об источнике получения информации, которое дает им возможность объективно рассматривать получаемую информацию и формировать собственные суждения, а также оценку относительно неё. </a:t>
            </a:r>
          </a:p>
        </p:txBody>
      </p:sp>
      <p:pic>
        <p:nvPicPr>
          <p:cNvPr id="6" name="Рисунок 5" descr="F:\человечки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49" t="14245" r="37981" b="23647"/>
          <a:stretch/>
        </p:blipFill>
        <p:spPr bwMode="auto">
          <a:xfrm>
            <a:off x="2123728" y="4365104"/>
            <a:ext cx="5616624" cy="229183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679591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836712"/>
            <a:ext cx="7416824" cy="792088"/>
          </a:xfrm>
        </p:spPr>
        <p:txBody>
          <a:bodyPr>
            <a:normAutofit fontScale="90000"/>
          </a:bodyPr>
          <a:lstStyle/>
          <a:p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br>
              <a:rPr lang="ru-RU" sz="1800" b="1" dirty="0">
                <a:solidFill>
                  <a:srgbClr val="002060"/>
                </a:solidFill>
              </a:rPr>
            </a:br>
            <a:r>
              <a:rPr lang="ru-RU" sz="1800" b="1" dirty="0">
                <a:solidFill>
                  <a:srgbClr val="002060"/>
                </a:solidFill>
              </a:rPr>
              <a:t> </a:t>
            </a:r>
            <a:br>
              <a:rPr lang="ru-RU" sz="3600" b="1" dirty="0">
                <a:solidFill>
                  <a:srgbClr val="002060"/>
                </a:solidFill>
              </a:rPr>
            </a:b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908720"/>
            <a:ext cx="3672408" cy="3456384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...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Наиболее активно в последний месяц в интернете продвигают </a:t>
            </a:r>
          </a:p>
          <a:p>
            <a:pPr algn="just"/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некий 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Фонд поддержки свободы прессы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где указан московский телефон и адрес: Троицкий  переулок, д. 2. Если попытаться найти адрес этого фонда на карте Москвы, можно выяснить, что ранее там же были зарегистрированы «Независимая психиатрическая ассоциация России»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Garamond" panose="02020404030301010803" pitchFamily="18" charset="0"/>
              </a:rPr>
              <a:t>…..</a:t>
            </a:r>
          </a:p>
        </p:txBody>
      </p:sp>
      <p:pic>
        <p:nvPicPr>
          <p:cNvPr id="6" name="Рисунок 5" descr="F:\человечки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49" t="14245" r="37981" b="23647"/>
          <a:stretch/>
        </p:blipFill>
        <p:spPr bwMode="auto">
          <a:xfrm>
            <a:off x="2123728" y="4365104"/>
            <a:ext cx="5616624" cy="229183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073809" y="188640"/>
            <a:ext cx="166103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Пример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355976" y="908720"/>
            <a:ext cx="4492613" cy="3323987"/>
          </a:xfrm>
          <a:prstGeom prst="rect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...Наиболее активно в последний 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месяц в интернете продвигают 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некий </a:t>
            </a:r>
            <a:r>
              <a:rPr lang="ru-RU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Фонд поддержки свободы прессы </a:t>
            </a:r>
          </a:p>
          <a:p>
            <a:r>
              <a:rPr lang="ru-RU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(организация, выполняющая функции иностранного агента, внесена в реестр под № 26 30.12.2014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), где указан московский телефон и адрес Троицкий  переулок, д.2. Если попытаться найти адрес этого фонда на карте Москвы, можно выяснить, 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что ранее там же были зарегистрированы 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«Независимая психиатрическая ассоциация России»…..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47034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908720"/>
            <a:ext cx="7488832" cy="1728192"/>
          </a:xfrm>
        </p:spPr>
        <p:txBody>
          <a:bodyPr>
            <a:normAutofit fontScale="90000"/>
          </a:bodyPr>
          <a:lstStyle/>
          <a:p>
            <a:pPr algn="ctr"/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br>
              <a:rPr lang="ru-RU" sz="1800" b="1" dirty="0">
                <a:solidFill>
                  <a:srgbClr val="002060"/>
                </a:solidFill>
              </a:rPr>
            </a:br>
            <a:r>
              <a:rPr lang="ru-RU" sz="1800" b="1" dirty="0">
                <a:solidFill>
                  <a:srgbClr val="002060"/>
                </a:solidFill>
              </a:rPr>
              <a:t> </a:t>
            </a:r>
            <a:br>
              <a:rPr lang="ru-RU" sz="3600" b="1" dirty="0">
                <a:solidFill>
                  <a:srgbClr val="002060"/>
                </a:solidFill>
              </a:rPr>
            </a:br>
            <a:r>
              <a:rPr lang="ru-RU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Реестр Иностранных агентов ведет Министерство юстиции РФ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3169131"/>
            <a:ext cx="8352928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  <a:hlinkClick r:id="rId3"/>
              </a:rPr>
              <a:t>По состоянию на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  <a:hlinkClick r:id="rId3"/>
              </a:rPr>
              <a:t>28.06.2023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  <a:hlinkClick r:id="rId3"/>
              </a:rPr>
              <a:t> в реестр https://minjust.gov.ru/uploaded/files/reestr-inostrannyih-agentov-16-06-2023.pdf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u="sng" dirty="0">
                <a:latin typeface="Times New Roman" pitchFamily="18" charset="0"/>
                <a:cs typeface="Times New Roman" pitchFamily="18" charset="0"/>
              </a:rPr>
              <a:t>включено более 400 иностранных агентов</a:t>
            </a:r>
            <a:endParaRPr lang="ru-RU" sz="36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81446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908720"/>
            <a:ext cx="7488832" cy="1728192"/>
          </a:xfrm>
        </p:spPr>
        <p:txBody>
          <a:bodyPr>
            <a:normAutofit fontScale="90000"/>
          </a:bodyPr>
          <a:lstStyle/>
          <a:p>
            <a:pPr algn="ctr"/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br>
              <a:rPr lang="ru-RU" sz="1800" b="1" dirty="0">
                <a:solidFill>
                  <a:srgbClr val="002060"/>
                </a:solidFill>
              </a:rPr>
            </a:br>
            <a:r>
              <a:rPr lang="ru-RU" sz="1800" b="1" dirty="0">
                <a:solidFill>
                  <a:srgbClr val="002060"/>
                </a:solidFill>
              </a:rPr>
              <a:t> </a:t>
            </a:r>
            <a:br>
              <a:rPr lang="ru-RU" sz="3600" b="1" dirty="0">
                <a:solidFill>
                  <a:srgbClr val="002060"/>
                </a:solidFill>
              </a:rPr>
            </a:br>
            <a:endParaRPr lang="ru-RU" sz="4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4716" y="404664"/>
            <a:ext cx="85197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Дополнение в статью 5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Федерального закона от 29.12.2010 № 436-ФЗ </a:t>
            </a:r>
          </a:p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«О защите детей от информации, причиняющей вред их здоровью и развитию»</a:t>
            </a:r>
            <a:endParaRPr lang="ru-RU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3059832" y="2252481"/>
            <a:ext cx="5963427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информация, содержащаяся в информационной </a:t>
            </a:r>
          </a:p>
          <a:p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продукции, произведенной иностранным агентом</a:t>
            </a:r>
          </a:p>
          <a:p>
            <a:endParaRPr lang="ru-RU" dirty="0"/>
          </a:p>
        </p:txBody>
      </p:sp>
      <p:pic>
        <p:nvPicPr>
          <p:cNvPr id="6" name="Рисунок 5" descr="pngtree-under-18-years-sign-mark-vector-illustration-png-image_461018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600" y="1772816"/>
            <a:ext cx="1975733" cy="194421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64668" y="3933056"/>
            <a:ext cx="8054233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5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маркировать вышеуказанную информацию необходимо в виде цифры «18» и знака «плюс» и (или) текстового предупреждения в виде словосочетания «запрещено для детей»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47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836712"/>
            <a:ext cx="2952328" cy="5256584"/>
          </a:xfrm>
        </p:spPr>
        <p:txBody>
          <a:bodyPr>
            <a:normAutofit/>
          </a:bodyPr>
          <a:lstStyle/>
          <a:p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br>
              <a:rPr lang="ru-RU" sz="1800" b="1" dirty="0">
                <a:solidFill>
                  <a:srgbClr val="002060"/>
                </a:solidFill>
              </a:rPr>
            </a:br>
            <a:r>
              <a:rPr lang="ru-RU" sz="1800" b="1" dirty="0">
                <a:solidFill>
                  <a:srgbClr val="002060"/>
                </a:solidFill>
              </a:rPr>
              <a:t> </a:t>
            </a:r>
            <a:br>
              <a:rPr lang="ru-RU" sz="3600" b="1" dirty="0">
                <a:solidFill>
                  <a:srgbClr val="002060"/>
                </a:solidFill>
              </a:rPr>
            </a:b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196752"/>
            <a:ext cx="583264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Распространение в средствах массовой информации и в сообщениях и материалах средств массовой информации в информационно-телекоммуникационных сетях информации об иностранных агентах (за исключением информации, размещаемой в единых государственных реестрах и государственных информационных системах, предусмотренных законодательством Российской Федерации) либо производимых ими материалов без указания на статус иностранного агента -</a:t>
            </a:r>
          </a:p>
          <a:p>
            <a:pPr algn="ctr"/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</a:rPr>
              <a:t>влечет наложение административного штрафа на граждан до 2 тысяч 500 рублей с конфискацией предмета административного правонарушения либо без таковой; на должностных лиц - до 5 тысяч рублей с конфискацией предмета административного правонарушения либо без таковой; на юридических лиц - до 50 тысяч рублей с конфискацией предмета административного правонарушения либо без таковой.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00344" y="74657"/>
            <a:ext cx="765023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Административная ответственность по </a:t>
            </a:r>
          </a:p>
          <a:p>
            <a:pPr algn="ctr"/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ч. 2.1 ст. 13.15 КоАП РФ </a:t>
            </a:r>
          </a:p>
        </p:txBody>
      </p:sp>
      <p:pic>
        <p:nvPicPr>
          <p:cNvPr id="7" name="Picture 2" descr="C:\Users\Senina\Desktop\6035018492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84168" y="1484784"/>
            <a:ext cx="2376264" cy="30963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83006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3851920" y="587727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3059832" y="256490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83568" y="764704"/>
            <a:ext cx="4752528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b="1" dirty="0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нарушение требований регистрирующим органом выносится письменное предупреждение учредителю и (или) редакции СМИ.</a:t>
            </a:r>
          </a:p>
          <a:p>
            <a:pPr algn="ctr"/>
            <a:r>
              <a:rPr lang="ru-RU" sz="2500" b="1" dirty="0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неоднократного (в течение 12 месяцев) нарушения требований – </a:t>
            </a:r>
            <a:r>
              <a:rPr lang="ru-RU" sz="2500" b="1" dirty="0" err="1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Роскомнадзор</a:t>
            </a:r>
            <a:r>
              <a:rPr lang="ru-RU" sz="2500" b="1" dirty="0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вправе направить исковое заявление в суд о прекращении деятельности СМИ.  </a:t>
            </a:r>
          </a:p>
        </p:txBody>
      </p:sp>
      <p:pic>
        <p:nvPicPr>
          <p:cNvPr id="5" name="Рисунок 4"/>
          <p:cNvPicPr/>
          <p:nvPr/>
        </p:nvPicPr>
        <p:blipFill rotWithShape="1">
          <a:blip r:embed="rId3"/>
          <a:srcRect l="17851" t="28491" r="48874" b="42164"/>
          <a:stretch/>
        </p:blipFill>
        <p:spPr bwMode="auto">
          <a:xfrm>
            <a:off x="6012160" y="2636912"/>
            <a:ext cx="2808312" cy="25202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102281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0161" y="908720"/>
            <a:ext cx="67906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tx2"/>
                </a:solidFill>
              </a:rPr>
              <a:t>Количество выявленных нарушений </a:t>
            </a:r>
          </a:p>
        </p:txBody>
      </p:sp>
      <p:sp>
        <p:nvSpPr>
          <p:cNvPr id="7" name="Прямоугольник 6"/>
          <p:cNvSpPr/>
          <p:nvPr/>
        </p:nvSpPr>
        <p:spPr>
          <a:xfrm flipH="1" flipV="1">
            <a:off x="3407076" y="3011242"/>
            <a:ext cx="131224" cy="1440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3720599" y="2855218"/>
            <a:ext cx="30576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00B0F0"/>
                </a:solidFill>
              </a:rPr>
              <a:t>2021 – 0 нарушений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410172" y="3604809"/>
            <a:ext cx="131225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3768615" y="3445984"/>
            <a:ext cx="30416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00B0F0"/>
                </a:solidFill>
              </a:rPr>
              <a:t>2022 – 2 нарушения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410172" y="4228174"/>
            <a:ext cx="131225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3694497" y="4077072"/>
            <a:ext cx="39587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00B0F0"/>
                </a:solidFill>
              </a:rPr>
              <a:t>6 мес. 2023 – 2 нарушения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851920" y="587727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16" name="Рисунок 15" descr="Персонаж для презентации - Фрилансер Алевтина Садилова aksel19 - Портфолио  - Работа #2802826">
            <a:extLst>
              <a:ext uri="{FF2B5EF4-FFF2-40B4-BE49-F238E27FC236}">
                <a16:creationId xmlns:a16="http://schemas.microsoft.com/office/drawing/2014/main" id="{2CA46318-FDFC-4CDB-93DB-839F1A2E18CE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64"/>
          <a:stretch/>
        </p:blipFill>
        <p:spPr bwMode="auto">
          <a:xfrm>
            <a:off x="1331640" y="2420888"/>
            <a:ext cx="1976534" cy="23106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102220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16482" y="1412776"/>
            <a:ext cx="756084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chemeClr val="accent1">
                    <a:lumMod val="75000"/>
                  </a:schemeClr>
                </a:solidFill>
              </a:rPr>
              <a:t>Недопущение пропаганды нетрадиционных сексуальных отношений и (или) предпочтений, педофилии, смены пола</a:t>
            </a:r>
            <a:endParaRPr lang="ru-RU" sz="40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68162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87624" y="692696"/>
            <a:ext cx="6707605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ru-RU" alt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 допускается использование средств массовой информации </a:t>
            </a:r>
          </a:p>
          <a:p>
            <a:pPr algn="ctr"/>
            <a:r>
              <a:rPr lang="ru-RU" alt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распространения материалов, пропагандирующих </a:t>
            </a:r>
          </a:p>
          <a:p>
            <a:pPr algn="ctr"/>
            <a:r>
              <a:rPr lang="ru-RU" alt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нетрадиционные сексуальные отношения </a:t>
            </a:r>
          </a:p>
          <a:p>
            <a:pPr algn="ctr"/>
            <a:r>
              <a:rPr lang="ru-RU" alt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(или) предпочтения </a:t>
            </a:r>
          </a:p>
        </p:txBody>
      </p:sp>
      <p:pic>
        <p:nvPicPr>
          <p:cNvPr id="7" name="Рисунок 6"/>
          <p:cNvPicPr/>
          <p:nvPr/>
        </p:nvPicPr>
        <p:blipFill rotWithShape="1">
          <a:blip r:embed="rId3"/>
          <a:srcRect l="34239" t="35900" r="52724" b="23928"/>
          <a:stretch/>
        </p:blipFill>
        <p:spPr bwMode="auto">
          <a:xfrm>
            <a:off x="8163762" y="629107"/>
            <a:ext cx="774829" cy="134299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77080" y="2204864"/>
            <a:ext cx="8528692" cy="92333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alt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Пропаганда</a:t>
            </a: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– распространение и внушение взглядов, идей, мнений с целью </a:t>
            </a:r>
          </a:p>
          <a:p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позитивно или негативно настроить аудиторию и стимулировать ее </a:t>
            </a:r>
          </a:p>
          <a:p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реакции в желательном направлении</a:t>
            </a:r>
            <a:r>
              <a:rPr lang="ru-RU" altLang="ru-RU" dirty="0"/>
              <a:t>.</a:t>
            </a:r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70833" y="3405226"/>
            <a:ext cx="7141186" cy="6463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alt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Сексуальная ориентация 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– направленность сексуально-эротических </a:t>
            </a:r>
          </a:p>
          <a:p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чувств и влечений на представителей определенного пола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98272" y="4354574"/>
            <a:ext cx="8286307" cy="6463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alt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Предпочтение</a:t>
            </a: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– признание по сравнению с кем-либо, чем-либо другим наиболее </a:t>
            </a:r>
          </a:p>
          <a:p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отвечающим тем или иным требованиям; предоставление преимущества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23209" y="5275806"/>
            <a:ext cx="8036431" cy="6463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Под </a:t>
            </a:r>
            <a:r>
              <a:rPr lang="ru-RU" alt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нетрадиционными сексуальными отношениями 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понимается признание </a:t>
            </a:r>
          </a:p>
          <a:p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преимущества отношений, отличных от гетеросексуальных и моногамных</a:t>
            </a:r>
          </a:p>
        </p:txBody>
      </p:sp>
    </p:spTree>
    <p:extLst>
      <p:ext uri="{BB962C8B-B14F-4D97-AF65-F5344CB8AC3E}">
        <p14:creationId xmlns:p14="http://schemas.microsoft.com/office/powerpoint/2010/main" val="7442351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620688"/>
            <a:ext cx="7632848" cy="5832648"/>
          </a:xfrm>
          <a:ln>
            <a:solidFill>
              <a:srgbClr val="0070C0"/>
            </a:solidFill>
          </a:ln>
        </p:spPr>
        <p:txBody>
          <a:bodyPr>
            <a:normAutofit fontScale="90000"/>
          </a:bodyPr>
          <a:lstStyle/>
          <a:p>
            <a:pPr lvl="0" algn="ctr"/>
            <a:b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Недопущение случаев публикации в материалах информации о способах, методах изготовления и использования, а также местах приобретения наркотических средств, психотропных веществ и их </a:t>
            </a:r>
            <a:r>
              <a:rPr lang="ru-RU" sz="36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прекурсоров</a:t>
            </a: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новых потенциально опасных </a:t>
            </a:r>
            <a:r>
              <a:rPr lang="ru-RU" sz="36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психоактивных</a:t>
            </a: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веществ, о способах и местах культивирования </a:t>
            </a:r>
            <a:r>
              <a:rPr lang="ru-RU" sz="36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наркосодержащих</a:t>
            </a: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растений, пропаганды их использования.</a:t>
            </a:r>
            <a:br>
              <a:rPr lang="ru-RU" sz="36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57440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27584" y="548680"/>
            <a:ext cx="7943713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Что такое - </a:t>
            </a:r>
            <a:r>
              <a:rPr lang="ru-RU" sz="20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Пропаганда нетрадиционных сексуальных отношений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9512" y="1124744"/>
            <a:ext cx="88569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Это распространение информации, направленной на формирование:</a:t>
            </a:r>
          </a:p>
          <a:p>
            <a:pPr algn="just"/>
            <a:endParaRPr lang="ru-RU" alt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q"/>
            </a:pPr>
            <a:r>
              <a:rPr lang="ru-RU" alt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нетрадиционных сексуальных установок; </a:t>
            </a:r>
          </a:p>
          <a:p>
            <a:pPr algn="just">
              <a:buFont typeface="Wingdings" pitchFamily="2" charset="2"/>
              <a:buChar char="q"/>
            </a:pPr>
            <a:r>
              <a:rPr lang="ru-RU" alt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привлекательности нетрадиционных сексуальных отношений; </a:t>
            </a:r>
          </a:p>
          <a:p>
            <a:pPr algn="just">
              <a:buFont typeface="Wingdings" pitchFamily="2" charset="2"/>
              <a:buChar char="q"/>
            </a:pPr>
            <a:r>
              <a:rPr lang="ru-RU" alt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искаженного представления о социальной равноценности традиционных и нетрадиционных сексуальных отношений;</a:t>
            </a:r>
          </a:p>
          <a:p>
            <a:pPr algn="just">
              <a:buFont typeface="Wingdings" pitchFamily="2" charset="2"/>
              <a:buChar char="q"/>
            </a:pPr>
            <a:r>
              <a:rPr lang="ru-RU" alt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навязывание информации о нетрадиционных сексуальных отношениях, вызывающей к ним интерес, пропаганда смены пола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9676" y="3652742"/>
            <a:ext cx="530043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информационная продукция (в том числе сайты, форумы, доски объявлений, страницы социальных сетей, чаты в сети "Интернет"), страницы клубов для лиц нетрадиционной сексуальной ориентации, сообщества и ресурсы знакомств людей нетрадиционной сексуальной ориентации, содержащая описания, фотографии, рисунки, аудио и видеоматериалы, описывающие и изображающие нетрадиционные сексуальные отношения.</a:t>
            </a:r>
          </a:p>
        </p:txBody>
      </p:sp>
      <p:pic>
        <p:nvPicPr>
          <p:cNvPr id="10" name="Рисунок 9"/>
          <p:cNvPicPr/>
          <p:nvPr/>
        </p:nvPicPr>
        <p:blipFill rotWithShape="1">
          <a:blip r:embed="rId3"/>
          <a:srcRect l="26443" t="20798" r="42788" b="29913"/>
          <a:stretch/>
        </p:blipFill>
        <p:spPr bwMode="auto">
          <a:xfrm>
            <a:off x="6012160" y="3433068"/>
            <a:ext cx="2759137" cy="16478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Рисунок 11"/>
          <p:cNvPicPr/>
          <p:nvPr/>
        </p:nvPicPr>
        <p:blipFill rotWithShape="1">
          <a:blip r:embed="rId4"/>
          <a:srcRect l="22275" t="23933" r="47115" b="33331"/>
          <a:stretch/>
        </p:blipFill>
        <p:spPr bwMode="auto">
          <a:xfrm>
            <a:off x="6248541" y="5203547"/>
            <a:ext cx="2283899" cy="14287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843622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1855" y="713489"/>
            <a:ext cx="9067867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Информационная продукция, причиняющая вред здоровью и (или) развитию детей, </a:t>
            </a:r>
          </a:p>
          <a:p>
            <a:pPr algn="ctr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подразделяется на: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3918" y="2185811"/>
            <a:ext cx="3767032" cy="116955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4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ОГРАНИЧЕННУЮ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распространения среди детей определенных </a:t>
            </a:r>
          </a:p>
          <a:p>
            <a:pPr algn="ctr">
              <a:defRPr/>
            </a:pP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возрастных категорий</a:t>
            </a:r>
          </a:p>
          <a:p>
            <a:pPr algn="ctr">
              <a:defRPr/>
            </a:pPr>
            <a:r>
              <a:rPr lang="ru-RU" sz="1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(«6+», «12+», «16+» - ч. 3 ст. 5 436-ФЗ </a:t>
            </a:r>
            <a:endParaRPr lang="ru-RU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4860032" y="2219121"/>
            <a:ext cx="3852936" cy="116955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4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ЗАПРЕЩЕННУЮ</a:t>
            </a: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</a:p>
          <a:p>
            <a:pPr algn="ctr">
              <a:defRPr/>
            </a:pP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распространения среди детей</a:t>
            </a:r>
          </a:p>
          <a:p>
            <a:pPr algn="ctr">
              <a:defRPr/>
            </a:pPr>
            <a:r>
              <a:rPr lang="ru-RU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(оборот не допускается в местах, доступных для детей - ч. 2 ст. 5 436-ФЗ) </a:t>
            </a:r>
          </a:p>
          <a:p>
            <a:pPr algn="ctr">
              <a:defRPr/>
            </a:pPr>
            <a:r>
              <a:rPr lang="ru-RU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«18+»</a:t>
            </a:r>
          </a:p>
        </p:txBody>
      </p:sp>
      <p:sp>
        <p:nvSpPr>
          <p:cNvPr id="9" name="Стрелка вниз 8"/>
          <p:cNvSpPr/>
          <p:nvPr/>
        </p:nvSpPr>
        <p:spPr>
          <a:xfrm>
            <a:off x="1715535" y="1359820"/>
            <a:ext cx="484632" cy="82599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6363411" y="1392311"/>
            <a:ext cx="484632" cy="82599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3934376" y="4214663"/>
            <a:ext cx="1995328" cy="144655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Информация, пропагандирующая </a:t>
            </a:r>
          </a:p>
          <a:p>
            <a:pPr algn="ctr">
              <a:defRPr/>
            </a:pPr>
            <a:r>
              <a:rPr lang="ru-RU" sz="1400" b="1" i="1" u="sng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нетрадиционные </a:t>
            </a:r>
          </a:p>
          <a:p>
            <a:pPr algn="ctr">
              <a:defRPr/>
            </a:pPr>
            <a:r>
              <a:rPr lang="ru-RU" sz="1400" b="1" i="1" u="sng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сексуальные </a:t>
            </a:r>
          </a:p>
          <a:p>
            <a:pPr algn="ctr">
              <a:defRPr/>
            </a:pPr>
            <a:r>
              <a:rPr lang="ru-RU" sz="1400" b="1" i="1" u="sng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отношения </a:t>
            </a:r>
          </a:p>
          <a:p>
            <a:endParaRPr lang="ru-RU" dirty="0"/>
          </a:p>
        </p:txBody>
      </p:sp>
      <p:sp>
        <p:nvSpPr>
          <p:cNvPr id="12" name="Стрелка вниз 11"/>
          <p:cNvSpPr/>
          <p:nvPr/>
        </p:nvSpPr>
        <p:spPr>
          <a:xfrm>
            <a:off x="5102082" y="3388672"/>
            <a:ext cx="484632" cy="82599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214663"/>
            <a:ext cx="3838575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31158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332656"/>
            <a:ext cx="69847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Пример распространения материалов, пропагандирующих нетрадиционные сексуальные отношения и (или) предпочтения </a:t>
            </a:r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16000" y="1516063"/>
            <a:ext cx="7112000" cy="3825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1691680" y="5399770"/>
            <a:ext cx="52032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художественный фильм «Горбатая гора» (2005 год)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80943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404664"/>
            <a:ext cx="81369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 допускается использование средств массовой информации </a:t>
            </a:r>
          </a:p>
          <a:p>
            <a:pPr algn="ctr"/>
            <a:r>
              <a:rPr lang="ru-RU" alt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для распространения материалов, пропагандирующих смену пола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7504" y="1484784"/>
            <a:ext cx="4644516" cy="4856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Трансгендерный</a:t>
            </a:r>
            <a:r>
              <a:rPr lang="ru-RU" alt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переход </a:t>
            </a:r>
            <a:r>
              <a:rPr lang="ru-RU" alt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– процесс приведения гендерной роли и тела человека в соответствие с его внутренним самоощущением – гендерной идентичностью. </a:t>
            </a:r>
          </a:p>
          <a:p>
            <a:pPr algn="just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Трансгендерный</a:t>
            </a:r>
            <a:r>
              <a:rPr lang="ru-RU" alt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переход включает в себя как социализацию в новой гендерной роли, смену паспортного имени и юридического </a:t>
            </a:r>
          </a:p>
          <a:p>
            <a:pPr algn="just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пола, так и медицинские процедуры по изменению внешних половых признаков.</a:t>
            </a:r>
          </a:p>
          <a:p>
            <a:pPr algn="just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соответствии со ст. 5 Федерального закона от 29.12.2010 № 436-ФЗ «О защите детей от информации, причиняющей вред их здоровью и развитию» к информации, запрещенной для распространения среди детей, относится информация, способная вызвать у детей желание сменить пол.</a:t>
            </a:r>
          </a:p>
          <a:p>
            <a:endParaRPr lang="ru-RU" dirty="0"/>
          </a:p>
        </p:txBody>
      </p:sp>
      <p:pic>
        <p:nvPicPr>
          <p:cNvPr id="15" name="Рисунок 14"/>
          <p:cNvPicPr/>
          <p:nvPr/>
        </p:nvPicPr>
        <p:blipFill rotWithShape="1">
          <a:blip r:embed="rId3"/>
          <a:srcRect l="30930" t="20228" r="31250" b="11108"/>
          <a:stretch/>
        </p:blipFill>
        <p:spPr bwMode="auto">
          <a:xfrm>
            <a:off x="5220072" y="2348880"/>
            <a:ext cx="3456384" cy="338437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287263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51720" y="260648"/>
            <a:ext cx="5040560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buSzPct val="100000"/>
            </a:pPr>
            <a:r>
              <a:rPr lang="ru-RU" alt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Статья 6.21 КоАП РФ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9512" y="980728"/>
            <a:ext cx="626469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r>
              <a:rPr lang="ru-RU" alt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Пропаганда нетрадиционных сексуальных отношений и (или) предпочтений либо смены пола, выразившаяся в распространении информации и (или) совершении публичных действий, направленных на формирование нетрадиционных сексуальных установок, привлекательности нетрадиционных сексуальных отношений и (или) предпочтений либо смены пола или искаженного представления о социальной равноценности традиционных и нетрадиционных сексуальных отношений и (или) предпочтений, либо навязывание информации о нетрадиционных сексуальных отношениях и (или) предпочтениях либо смене пола, вызывающей интерес к таким отношениям и (или) предпочтениям либо смене пола, за исключением случаев, предусмотренных статьей 6.21.1 настоящего Кодекса, если эти действия не содержат признаков уголовно наказуемого деяния, влечет наложение административного штрафа:</a:t>
            </a:r>
          </a:p>
          <a:p>
            <a:pPr algn="just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endParaRPr lang="ru-RU" altLang="ru-RU" sz="14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Clr>
                <a:srgbClr val="000000"/>
              </a:buClr>
              <a:buSzPct val="100000"/>
              <a:buFont typeface="Wingdings" pitchFamily="2" charset="2"/>
              <a:buChar char="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r>
              <a:rPr lang="ru-RU" altLang="ru-RU" sz="1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граждан до 100 тысяч рублей;</a:t>
            </a:r>
          </a:p>
          <a:p>
            <a:pPr algn="just">
              <a:buClr>
                <a:srgbClr val="000000"/>
              </a:buClr>
              <a:buSzPct val="100000"/>
              <a:buFont typeface="Wingdings" pitchFamily="2" charset="2"/>
              <a:buChar char="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должностных лиц до 200 тысяч рублей;</a:t>
            </a:r>
          </a:p>
          <a:p>
            <a:pPr algn="just">
              <a:buClr>
                <a:srgbClr val="000000"/>
              </a:buClr>
              <a:buSzPct val="100000"/>
              <a:buFont typeface="Wingdings" pitchFamily="2" charset="2"/>
              <a:buChar char="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юридических лиц до 1 миллиона рублей </a:t>
            </a:r>
          </a:p>
          <a:p>
            <a:pPr algn="just">
              <a:buClr>
                <a:srgbClr val="000000"/>
              </a:buClr>
              <a:buSzPct val="100000"/>
              <a:buFont typeface="Wingdings" pitchFamily="2" charset="2"/>
              <a:buChar char="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либо административное приостановление деятельности на срок до 90 суток.</a:t>
            </a:r>
          </a:p>
          <a:p>
            <a:endParaRPr lang="ru-RU" sz="1400" dirty="0"/>
          </a:p>
        </p:txBody>
      </p:sp>
      <p:pic>
        <p:nvPicPr>
          <p:cNvPr id="4" name="Picture 2" descr="C:\Users\Senina\Desktop\6035018492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412776"/>
            <a:ext cx="2652712" cy="364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13776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4748" y="404664"/>
            <a:ext cx="7582589" cy="129266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 допускается использование средств массовой </a:t>
            </a:r>
          </a:p>
          <a:p>
            <a:pPr algn="ctr"/>
            <a:r>
              <a:rPr lang="ru-RU" sz="2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информации для распространения материалов, </a:t>
            </a:r>
          </a:p>
          <a:p>
            <a:pPr algn="ctr"/>
            <a:r>
              <a:rPr lang="ru-RU" sz="2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пропагандирующих педофилию</a:t>
            </a:r>
            <a:endParaRPr lang="ru-RU" sz="2600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1988840"/>
            <a:ext cx="8202416" cy="193899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Педофилия –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половое влечение к детям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предпубертатного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или раннего пубертатного возраста (до 12 лет), включающее сексуальные фантазии, рассматривания, общение в сети «Интернет» с детьми, стремление к реализации половой активности, действия насильственного характера.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2868229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656" y="240804"/>
            <a:ext cx="550265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2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Статья 6.21.1 КоАП РФ</a:t>
            </a:r>
          </a:p>
          <a:p>
            <a:pPr algn="ctr"/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1071801"/>
            <a:ext cx="4824536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r>
              <a:rPr lang="ru-RU" alt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Пропаганда педофилии, выразившаяся в распространении информации, направленной на обоснование и (или) оправдание педофилии или формирование привлекательности педофилии, либо навязывание информации о педофилии, вызывающей интерес к педофилии, за исключением случаев, предусмотренных статьей 6.20 настоящего Кодекса, если эти действия не содержат признаков уголовно наказуемого деяния, влечет наложение административного штрафа:</a:t>
            </a:r>
          </a:p>
          <a:p>
            <a:pPr algn="just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endParaRPr lang="ru-RU" alt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Clr>
                <a:srgbClr val="000000"/>
              </a:buClr>
              <a:buSzPct val="100000"/>
              <a:buFont typeface="Wingdings" pitchFamily="2" charset="2"/>
              <a:buChar char="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r>
              <a:rPr lang="ru-RU" altLang="ru-RU" sz="16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граждан  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 400 тысяч рублей</a:t>
            </a:r>
            <a:r>
              <a:rPr lang="ru-RU" altLang="ru-RU" sz="16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>
              <a:buClr>
                <a:srgbClr val="000000"/>
              </a:buClr>
              <a:buSzPct val="100000"/>
              <a:buFont typeface="Wingdings" pitchFamily="2" charset="2"/>
              <a:buChar char="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должностных лиц до 800 тысяч рублей;</a:t>
            </a:r>
          </a:p>
          <a:p>
            <a:pPr algn="just">
              <a:buClr>
                <a:srgbClr val="000000"/>
              </a:buClr>
              <a:buSzPct val="100000"/>
              <a:buFont typeface="Wingdings" pitchFamily="2" charset="2"/>
              <a:buChar char="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юридических лиц до 4 миллионов рублей либо </a:t>
            </a:r>
          </a:p>
          <a:p>
            <a:pPr algn="just">
              <a:buClr>
                <a:srgbClr val="000000"/>
              </a:buClr>
              <a:buSzPct val="100000"/>
              <a:buFont typeface="Wingdings" pitchFamily="2" charset="2"/>
              <a:buChar char="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административное приостановление </a:t>
            </a:r>
          </a:p>
          <a:p>
            <a:pPr algn="just">
              <a:buClr>
                <a:srgbClr val="000000"/>
              </a:buClr>
              <a:buSzPct val="100000"/>
              <a:buFont typeface="Wingdings" pitchFamily="2" charset="2"/>
              <a:buChar char="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деятельности на срок до 90 суток.</a:t>
            </a:r>
            <a:endParaRPr lang="ru-RU" sz="1600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4" name="Picture 2" descr="C:\Users\Senina\Desktop\6035018492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772325"/>
            <a:ext cx="2652712" cy="364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26219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57612" y="1916832"/>
            <a:ext cx="582877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286000" y="3310017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 контроля и надзора в сфере массовых коммуникаций</a:t>
            </a:r>
          </a:p>
          <a:p>
            <a:pPr algn="ctr"/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тел. (4162) 49-40-24 </a:t>
            </a:r>
          </a:p>
          <a:p>
            <a:pPr algn="ctr"/>
            <a:endParaRPr lang="en-US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rsockanc28@rkn.gov.ru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Дуга 4"/>
          <p:cNvSpPr/>
          <p:nvPr/>
        </p:nvSpPr>
        <p:spPr>
          <a:xfrm>
            <a:off x="2286000" y="4365104"/>
            <a:ext cx="45719" cy="72008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4668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052736"/>
            <a:ext cx="2952328" cy="5040560"/>
          </a:xfrm>
        </p:spPr>
        <p:txBody>
          <a:bodyPr>
            <a:normAutofit fontScale="90000"/>
          </a:bodyPr>
          <a:lstStyle/>
          <a:p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Напоминает пудру!!!</a:t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Соль наркотик – кристаллическое вещество, напоминающее своей консистенцией сахарную пудру. Мелкие кристаллики, изначально белого цвета, которые могут видоизменяться, как в окрасе, так и в форме употребления. Солевой порошок часто окрашивают в голубой и другие цвета, его растворяют для пропитывания табака, употребляют в виде раствора внутрь, а также для внутривенного введения. Порошок вдыхают, наносят на слизистую, рассасывают.</a:t>
            </a:r>
            <a:br>
              <a:rPr lang="ru-RU" sz="1800" b="1" dirty="0">
                <a:solidFill>
                  <a:srgbClr val="002060"/>
                </a:solidFill>
              </a:rPr>
            </a:br>
            <a:r>
              <a:rPr lang="ru-RU" sz="1800" b="1" dirty="0">
                <a:solidFill>
                  <a:srgbClr val="002060"/>
                </a:solidFill>
              </a:rPr>
              <a:t> </a:t>
            </a:r>
            <a:br>
              <a:rPr lang="ru-RU" sz="3600" b="1" dirty="0">
                <a:solidFill>
                  <a:srgbClr val="002060"/>
                </a:solidFill>
              </a:rPr>
            </a:b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22" t="28273" r="47575" b="46165"/>
          <a:stretch/>
        </p:blipFill>
        <p:spPr bwMode="auto">
          <a:xfrm>
            <a:off x="3779912" y="1556792"/>
            <a:ext cx="3312368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51920" y="0"/>
            <a:ext cx="18485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ПРИМЕР</a:t>
            </a:r>
          </a:p>
        </p:txBody>
      </p:sp>
      <p:sp>
        <p:nvSpPr>
          <p:cNvPr id="5" name="Умножение 4"/>
          <p:cNvSpPr/>
          <p:nvPr/>
        </p:nvSpPr>
        <p:spPr>
          <a:xfrm>
            <a:off x="6876256" y="2132856"/>
            <a:ext cx="1440160" cy="2664296"/>
          </a:xfrm>
          <a:prstGeom prst="mathMultiply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64777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836712"/>
            <a:ext cx="2952328" cy="5256584"/>
          </a:xfrm>
        </p:spPr>
        <p:txBody>
          <a:bodyPr>
            <a:normAutofit/>
          </a:bodyPr>
          <a:lstStyle/>
          <a:p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br>
              <a:rPr lang="ru-RU" sz="1800" b="1" dirty="0">
                <a:solidFill>
                  <a:srgbClr val="002060"/>
                </a:solidFill>
              </a:rPr>
            </a:br>
            <a:r>
              <a:rPr lang="ru-RU" sz="1800" b="1" dirty="0">
                <a:solidFill>
                  <a:srgbClr val="002060"/>
                </a:solidFill>
              </a:rPr>
              <a:t> </a:t>
            </a:r>
            <a:br>
              <a:rPr lang="ru-RU" sz="3600" b="1" dirty="0">
                <a:solidFill>
                  <a:srgbClr val="002060"/>
                </a:solidFill>
              </a:rPr>
            </a:b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51920" y="0"/>
            <a:ext cx="18485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ПРИМЕР</a:t>
            </a:r>
          </a:p>
        </p:txBody>
      </p:sp>
      <p:pic>
        <p:nvPicPr>
          <p:cNvPr id="2050" name="Picture 2" descr="F:\Слайды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6483" y="1124744"/>
            <a:ext cx="5187725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Умножение 3"/>
          <p:cNvSpPr/>
          <p:nvPr/>
        </p:nvSpPr>
        <p:spPr>
          <a:xfrm>
            <a:off x="6444209" y="1860313"/>
            <a:ext cx="1656184" cy="2849342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83035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0986" y="836712"/>
            <a:ext cx="2952328" cy="5256584"/>
          </a:xfrm>
        </p:spPr>
        <p:txBody>
          <a:bodyPr>
            <a:normAutofit/>
          </a:bodyPr>
          <a:lstStyle/>
          <a:p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br>
              <a:rPr lang="ru-RU" sz="1800" b="1" dirty="0">
                <a:solidFill>
                  <a:srgbClr val="002060"/>
                </a:solidFill>
              </a:rPr>
            </a:br>
            <a:r>
              <a:rPr lang="ru-RU" sz="1800" b="1" dirty="0">
                <a:solidFill>
                  <a:srgbClr val="002060"/>
                </a:solidFill>
              </a:rPr>
              <a:t> </a:t>
            </a:r>
            <a:br>
              <a:rPr lang="ru-RU" sz="3600" b="1" dirty="0">
                <a:solidFill>
                  <a:srgbClr val="002060"/>
                </a:solidFill>
              </a:rPr>
            </a:b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51920" y="0"/>
            <a:ext cx="18485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ПРИМЕР</a:t>
            </a:r>
          </a:p>
        </p:txBody>
      </p:sp>
      <p:pic>
        <p:nvPicPr>
          <p:cNvPr id="3074" name="Picture 2" descr="F:\Слайды\пропаганда наркотикоа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0"/>
          <a:stretch/>
        </p:blipFill>
        <p:spPr bwMode="auto">
          <a:xfrm>
            <a:off x="1619671" y="1196752"/>
            <a:ext cx="4896545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Умножение 3"/>
          <p:cNvSpPr/>
          <p:nvPr/>
        </p:nvSpPr>
        <p:spPr>
          <a:xfrm>
            <a:off x="6476544" y="2208821"/>
            <a:ext cx="1816470" cy="2592288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89132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836712"/>
            <a:ext cx="2952328" cy="5256584"/>
          </a:xfrm>
        </p:spPr>
        <p:txBody>
          <a:bodyPr>
            <a:normAutofit/>
          </a:bodyPr>
          <a:lstStyle/>
          <a:p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br>
              <a:rPr lang="ru-RU" sz="1800" b="1" dirty="0">
                <a:solidFill>
                  <a:srgbClr val="002060"/>
                </a:solidFill>
              </a:rPr>
            </a:br>
            <a:r>
              <a:rPr lang="ru-RU" sz="1800" b="1" dirty="0">
                <a:solidFill>
                  <a:srgbClr val="002060"/>
                </a:solidFill>
              </a:rPr>
              <a:t> </a:t>
            </a:r>
            <a:br>
              <a:rPr lang="ru-RU" sz="3600" b="1" dirty="0">
                <a:solidFill>
                  <a:srgbClr val="002060"/>
                </a:solidFill>
              </a:rPr>
            </a:b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51920" y="0"/>
            <a:ext cx="18485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ПРИМЕР</a:t>
            </a:r>
          </a:p>
        </p:txBody>
      </p:sp>
      <p:pic>
        <p:nvPicPr>
          <p:cNvPr id="4098" name="Picture 2" descr="F:\Слайды\narkotiki-plaka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836712"/>
            <a:ext cx="5328592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F:\1636255683_11-papik-pro-p-galochka-stiker-11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6750"/>
                    </a14:imgEffect>
                    <a14:imgEffect>
                      <a14:saturation sat="3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1822" y="1880828"/>
            <a:ext cx="2232248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27889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836712"/>
            <a:ext cx="2952328" cy="5256584"/>
          </a:xfrm>
        </p:spPr>
        <p:txBody>
          <a:bodyPr>
            <a:normAutofit/>
          </a:bodyPr>
          <a:lstStyle/>
          <a:p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br>
              <a:rPr lang="ru-RU" sz="1800" b="1" dirty="0">
                <a:solidFill>
                  <a:srgbClr val="002060"/>
                </a:solidFill>
              </a:rPr>
            </a:br>
            <a:r>
              <a:rPr lang="ru-RU" sz="1800" b="1" dirty="0">
                <a:solidFill>
                  <a:srgbClr val="002060"/>
                </a:solidFill>
              </a:rPr>
              <a:t> </a:t>
            </a:r>
            <a:br>
              <a:rPr lang="ru-RU" sz="3600" b="1" dirty="0">
                <a:solidFill>
                  <a:srgbClr val="002060"/>
                </a:solidFill>
              </a:rPr>
            </a:b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98451" y="836712"/>
            <a:ext cx="763284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ч. 1 ст. 6.13 КоАП РФ </a:t>
            </a:r>
          </a:p>
          <a:p>
            <a:pPr algn="ctr"/>
            <a:r>
              <a:rPr lang="ru-RU" sz="1600" b="1" dirty="0"/>
              <a:t>Пропаганда либо незаконная реклама наркотических средств, психотропных веществ или их </a:t>
            </a:r>
            <a:r>
              <a:rPr lang="ru-RU" sz="1600" b="1" dirty="0" err="1"/>
              <a:t>прекурсоров</a:t>
            </a:r>
            <a:r>
              <a:rPr lang="ru-RU" sz="1600" b="1" dirty="0"/>
              <a:t>, растений, содержащих наркотические средства или психотропные вещества либо их </a:t>
            </a:r>
            <a:r>
              <a:rPr lang="ru-RU" sz="1600" b="1" dirty="0" err="1"/>
              <a:t>прекурсоры</a:t>
            </a:r>
            <a:r>
              <a:rPr lang="ru-RU" sz="1600" b="1" dirty="0"/>
              <a:t>, и их частей, содержащих наркотические средства или психотропные вещества либо их </a:t>
            </a:r>
            <a:r>
              <a:rPr lang="ru-RU" sz="1600" b="1" dirty="0" err="1"/>
              <a:t>прекурсоры</a:t>
            </a:r>
            <a:r>
              <a:rPr lang="ru-RU" sz="1600" b="1" dirty="0"/>
              <a:t>, а также новых потенциально опасных </a:t>
            </a:r>
            <a:r>
              <a:rPr lang="ru-RU" sz="1600" b="1" dirty="0" err="1"/>
              <a:t>психоактивных</a:t>
            </a:r>
            <a:r>
              <a:rPr lang="ru-RU" sz="1600" b="1" dirty="0"/>
              <a:t> веществ -</a:t>
            </a:r>
          </a:p>
          <a:p>
            <a:pPr algn="ctr"/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в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</a:rPr>
              <a:t>лечет наложение административного штрафа на граждан в размере от 4 тысяч до 5 тысяч рублей с конфискацией рекламной продукции и оборудования, использованного для ее изготовления; на должностных лиц - от 40 тысяч до 50 тысяч рублей; на лиц, осуществляющих предпринимательскую деятельность без образования юридического лица, - от 40 тысяч до 50 тысяч рублей с конфискацией рекламной продукции и оборудования, использованного для ее изготовления либо административное приостановление деятельности на срок до 90 суток с конфискацией рекламной продукции и оборудования, использованного для ее изготовления; на юридических лиц - от 800 тысяч до 1 миллиона рублей с конфискацией рекламной продукции и оборудования, использованного для ее изготовления либо административное приостановление деятельности на срок до 90           суток с конфискацией рекламной продукции и оборудования, использованного для ее изготовления.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4397" y="48714"/>
            <a:ext cx="89462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Административная ответственность по ст. 6.13 КоАП РФ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98451" y="3452232"/>
            <a:ext cx="754709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https://aopv.com.ua/wp-content/uploads/2019/09/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11844" y="5259591"/>
            <a:ext cx="1667410" cy="16674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644255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836712"/>
            <a:ext cx="2952328" cy="5256584"/>
          </a:xfrm>
        </p:spPr>
        <p:txBody>
          <a:bodyPr>
            <a:normAutofit/>
          </a:bodyPr>
          <a:lstStyle/>
          <a:p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br>
              <a:rPr lang="ru-RU" sz="1800" b="1" dirty="0">
                <a:solidFill>
                  <a:srgbClr val="002060"/>
                </a:solidFill>
              </a:rPr>
            </a:br>
            <a:r>
              <a:rPr lang="ru-RU" sz="1800" b="1" dirty="0">
                <a:solidFill>
                  <a:srgbClr val="002060"/>
                </a:solidFill>
              </a:rPr>
              <a:t> </a:t>
            </a:r>
            <a:br>
              <a:rPr lang="ru-RU" sz="3600" b="1" dirty="0">
                <a:solidFill>
                  <a:srgbClr val="002060"/>
                </a:solidFill>
              </a:rPr>
            </a:b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F:\Слайды\комментарии в статьях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3624" y="908719"/>
            <a:ext cx="4324720" cy="2399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27584" y="3285573"/>
            <a:ext cx="741682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    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В случае выявления на сайте сетевого издания пропаганды наркотических  средств, выносится письменное предупреждение учредителю и (или) редакции СМИ о недопустимости нарушения действующего законодательства РФ. </a:t>
            </a:r>
          </a:p>
          <a:p>
            <a:pPr algn="ctr"/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      Если в течение года будет вынесено повторное </a:t>
            </a:r>
            <a:r>
              <a:rPr lang="ru-RU" sz="2400" dirty="0">
                <a:solidFill>
                  <a:srgbClr val="FF0000"/>
                </a:solidFill>
              </a:rPr>
              <a:t>предупреждение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, Роскомнадзор имеет право направить в суд исковое заявление о прекращении деятельности СМИ.</a:t>
            </a:r>
          </a:p>
        </p:txBody>
      </p:sp>
      <p:pic>
        <p:nvPicPr>
          <p:cNvPr id="5124" name="Picture 4" descr="F:\Слайды\sm260819-300x16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884582"/>
            <a:ext cx="2588048" cy="1968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292080" y="945163"/>
            <a:ext cx="2952328" cy="52322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Предупреждение</a:t>
            </a:r>
          </a:p>
        </p:txBody>
      </p:sp>
    </p:spTree>
    <p:extLst>
      <p:ext uri="{BB962C8B-B14F-4D97-AF65-F5344CB8AC3E}">
        <p14:creationId xmlns:p14="http://schemas.microsoft.com/office/powerpoint/2010/main" val="1588414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836712"/>
            <a:ext cx="2952328" cy="5256584"/>
          </a:xfrm>
        </p:spPr>
        <p:txBody>
          <a:bodyPr>
            <a:normAutofit/>
          </a:bodyPr>
          <a:lstStyle/>
          <a:p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br>
              <a:rPr lang="ru-RU" sz="1800" b="1" dirty="0">
                <a:solidFill>
                  <a:srgbClr val="002060"/>
                </a:solidFill>
              </a:rPr>
            </a:br>
            <a:r>
              <a:rPr lang="ru-RU" sz="1800" b="1" dirty="0">
                <a:solidFill>
                  <a:srgbClr val="002060"/>
                </a:solidFill>
              </a:rPr>
              <a:t> </a:t>
            </a:r>
            <a:br>
              <a:rPr lang="ru-RU" sz="3600" b="1" dirty="0">
                <a:solidFill>
                  <a:srgbClr val="002060"/>
                </a:solidFill>
              </a:rPr>
            </a:b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4397" y="48714"/>
            <a:ext cx="89462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Административная ответственность по ст. 6.13 КоАП РФ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55576" y="571934"/>
            <a:ext cx="7547097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ч. 1.1 ст. 6.13 КоАП РФ </a:t>
            </a:r>
          </a:p>
          <a:p>
            <a:pPr algn="ctr"/>
            <a:r>
              <a:rPr lang="ru-RU" sz="2000" dirty="0"/>
              <a:t>Пропаганда наркотических средств, психотропных веществ или их </a:t>
            </a:r>
            <a:r>
              <a:rPr lang="ru-RU" sz="2000" dirty="0" err="1"/>
              <a:t>прекурсоров</a:t>
            </a:r>
            <a:r>
              <a:rPr lang="ru-RU" sz="2000" dirty="0"/>
              <a:t>, растений, содержащих наркотические средства, психотропные вещества или их </a:t>
            </a:r>
            <a:r>
              <a:rPr lang="ru-RU" sz="2000" dirty="0" err="1"/>
              <a:t>прекурсоры</a:t>
            </a:r>
            <a:r>
              <a:rPr lang="ru-RU" sz="2000" dirty="0"/>
              <a:t>, их частей, содержащих наркотические средства, психотропные вещества или их </a:t>
            </a:r>
            <a:r>
              <a:rPr lang="ru-RU" sz="2000" dirty="0" err="1"/>
              <a:t>прекурсоры</a:t>
            </a:r>
            <a:r>
              <a:rPr lang="ru-RU" sz="2000" dirty="0"/>
              <a:t>, либо новых потенциально опасных </a:t>
            </a:r>
            <a:r>
              <a:rPr lang="ru-RU" sz="2000" dirty="0" err="1"/>
              <a:t>психоактивных</a:t>
            </a:r>
            <a:r>
              <a:rPr lang="ru-RU" sz="2000" dirty="0"/>
              <a:t> веществ с использованием информационно-телекоммуникационной сети "Интернет" </a:t>
            </a:r>
          </a:p>
          <a:p>
            <a:pPr algn="ctr"/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влечет наложение административного штрафа на граждан до 30 тысяч рублей; на должностных лиц - до 100 тысяч рублей; на лиц, осуществляющих предпринимательскую деятельность без образования юридического лица, - до 100 тысяч рублей либо административное приостановление деятельности на срок до 90 суток; на юридических лиц - до 1 миллиона 500 тысяч рублей либо административное приостановление деятельности на срок до 90 суток.</a:t>
            </a:r>
          </a:p>
        </p:txBody>
      </p:sp>
      <p:pic>
        <p:nvPicPr>
          <p:cNvPr id="6" name="Picture 2" descr="https://aopv.com.ua/wp-content/uploads/2019/09/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6376" y="5111517"/>
            <a:ext cx="1667410" cy="16674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4173446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1667</TotalTime>
  <Words>1825</Words>
  <Application>Microsoft Office PowerPoint</Application>
  <PresentationFormat>Экран (4:3)</PresentationFormat>
  <Paragraphs>159</Paragraphs>
  <Slides>27</Slides>
  <Notes>25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4" baseType="lpstr">
      <vt:lpstr>Calibri</vt:lpstr>
      <vt:lpstr>Constantia</vt:lpstr>
      <vt:lpstr>Garamond</vt:lpstr>
      <vt:lpstr>Times New Roman</vt:lpstr>
      <vt:lpstr>Wingdings</vt:lpstr>
      <vt:lpstr>Wingdings 2</vt:lpstr>
      <vt:lpstr>Поток</vt:lpstr>
      <vt:lpstr>                                Основные требования законодательства Российской Федерации, предъявляемые для средств массовой информации  </vt:lpstr>
      <vt:lpstr>   Недопущение случаев публикации в материалах информации о способах, методах изготовления и использования, а также местах приобретения наркотических средств, психотропных веществ и их прекурсоров, новых потенциально опасных психоактивных веществ, о способах и местах культивирования наркосодержащих растений, пропаганды их использования. </vt:lpstr>
      <vt:lpstr>Напоминает пудру!!!  Соль наркотик – кристаллическое вещество, напоминающее своей консистенцией сахарную пудру. Мелкие кристаллики, изначально белого цвета, которые могут видоизменяться, как в окрасе, так и в форме употребления. Солевой порошок часто окрашивают в голубой и другие цвета, его растворяют для пропитывания табака, употребляют в виде раствора внутрь, а также для внутривенного введения. Порошок вдыхают, наносят на слизистую, рассасывают.   </vt:lpstr>
      <vt:lpstr>     </vt:lpstr>
      <vt:lpstr>     </vt:lpstr>
      <vt:lpstr>     </vt:lpstr>
      <vt:lpstr>     </vt:lpstr>
      <vt:lpstr>     </vt:lpstr>
      <vt:lpstr>     </vt:lpstr>
      <vt:lpstr>     </vt:lpstr>
      <vt:lpstr>     </vt:lpstr>
      <vt:lpstr>     </vt:lpstr>
      <vt:lpstr>     Реестр Иностранных агентов ведет Министерство юстиции РФ</vt:lpstr>
      <vt:lpstr>     </vt:lpstr>
      <vt:lpstr>    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Основные требования законодательства Российской Федерации, предъявляемые для средств массовой информации</dc:title>
  <dc:creator>Kab2</dc:creator>
  <cp:lastModifiedBy>Pshenichnikova</cp:lastModifiedBy>
  <cp:revision>146</cp:revision>
  <dcterms:created xsi:type="dcterms:W3CDTF">2022-08-18T07:51:02Z</dcterms:created>
  <dcterms:modified xsi:type="dcterms:W3CDTF">2023-07-13T03:46:00Z</dcterms:modified>
</cp:coreProperties>
</file>