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289" r:id="rId2"/>
    <p:sldId id="305" r:id="rId3"/>
    <p:sldId id="307" r:id="rId4"/>
    <p:sldId id="329" r:id="rId5"/>
    <p:sldId id="331" r:id="rId6"/>
    <p:sldId id="332" r:id="rId7"/>
    <p:sldId id="309" r:id="rId8"/>
    <p:sldId id="310" r:id="rId9"/>
    <p:sldId id="311" r:id="rId10"/>
    <p:sldId id="333" r:id="rId11"/>
    <p:sldId id="334" r:id="rId12"/>
    <p:sldId id="313" r:id="rId13"/>
    <p:sldId id="314" r:id="rId14"/>
    <p:sldId id="315" r:id="rId15"/>
    <p:sldId id="317" r:id="rId16"/>
    <p:sldId id="316" r:id="rId17"/>
    <p:sldId id="318" r:id="rId18"/>
    <p:sldId id="320" r:id="rId19"/>
    <p:sldId id="321" r:id="rId20"/>
    <p:sldId id="322" r:id="rId21"/>
    <p:sldId id="337" r:id="rId22"/>
    <p:sldId id="323" r:id="rId23"/>
    <p:sldId id="325" r:id="rId24"/>
    <p:sldId id="326" r:id="rId25"/>
    <p:sldId id="327" r:id="rId26"/>
    <p:sldId id="328" r:id="rId27"/>
  </p:sldIdLst>
  <p:sldSz cx="12192000" cy="6858000"/>
  <p:notesSz cx="6797675" cy="9874250"/>
  <p:embeddedFontLst>
    <p:embeddedFont>
      <p:font typeface="DIN Pro Black" charset="0"/>
      <p:bold r:id="rId29"/>
      <p:boldItalic r:id="rId30"/>
    </p:embeddedFont>
    <p:embeddedFont>
      <p:font typeface="DIN Pro Cond Medium" charset="-52"/>
      <p:regular r:id="rId31"/>
      <p:italic r:id="rId32"/>
    </p:embeddedFont>
    <p:embeddedFont>
      <p:font typeface="DIN Pro Cond Black" charset="-52"/>
      <p:bold r:id="rId33"/>
      <p:boldItalic r:id="rId34"/>
    </p:embeddedFont>
    <p:embeddedFont>
      <p:font typeface="DIN Pro Cond Bold" charset="-52"/>
      <p:bold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213B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420" y="-96"/>
      </p:cViewPr>
      <p:guideLst>
        <p:guide orient="horz" pos="211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12FC2-D74C-4354-923E-0EF95F46D39F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3211AB1-DE33-4CD7-A815-B1E1DD71009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каких-либо преимуществ в использовании отдельных наркотических средств, психотропных веществ, их аналогов или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прекурсоров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наркосодержащих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растений.</a:t>
          </a:r>
        </a:p>
      </dgm:t>
    </dgm:pt>
    <dgm:pt modelId="{7FEEB35B-D6C3-459D-889C-88388BBBA75C}" type="parTrans" cxnId="{472DEE22-4FB3-47EE-8A0D-C4D85889066E}">
      <dgm:prSet/>
      <dgm:spPr/>
      <dgm:t>
        <a:bodyPr/>
        <a:lstStyle/>
        <a:p>
          <a:endParaRPr lang="ru-RU" sz="2000"/>
        </a:p>
      </dgm:t>
    </dgm:pt>
    <dgm:pt modelId="{BE564D6B-A6AE-41EF-9BD9-8091A36147D2}" type="sibTrans" cxnId="{472DEE22-4FB3-47EE-8A0D-C4D85889066E}">
      <dgm:prSet/>
      <dgm:spPr/>
      <dgm:t>
        <a:bodyPr/>
        <a:lstStyle/>
        <a:p>
          <a:endParaRPr lang="ru-RU" sz="2000"/>
        </a:p>
      </dgm:t>
    </dgm:pt>
    <dgm:pt modelId="{E1075686-A574-422F-9A2B-199D3234FD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использования в медицинских целях наркотических средств, психотропных веществ.</a:t>
          </a:r>
        </a:p>
      </dgm:t>
    </dgm:pt>
    <dgm:pt modelId="{DC75E685-2EF6-4267-96D3-53CCA63BE3A5}" type="parTrans" cxnId="{0390D26F-430F-4AAF-BF08-EE89A5EDD231}">
      <dgm:prSet/>
      <dgm:spPr/>
      <dgm:t>
        <a:bodyPr/>
        <a:lstStyle/>
        <a:p>
          <a:endParaRPr lang="ru-RU" sz="2000"/>
        </a:p>
      </dgm:t>
    </dgm:pt>
    <dgm:pt modelId="{0BD84462-44A3-44F1-80EA-682BEB4589AE}" type="sibTrans" cxnId="{0390D26F-430F-4AAF-BF08-EE89A5EDD231}">
      <dgm:prSet/>
      <dgm:spPr/>
      <dgm:t>
        <a:bodyPr/>
        <a:lstStyle/>
        <a:p>
          <a:endParaRPr lang="ru-RU" sz="2000"/>
        </a:p>
      </dgm:t>
    </dgm:pt>
    <dgm:pt modelId="{E904F030-F391-4773-817F-93DD19986F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использования  новых потенциально опасных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психоактивных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веществ,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наркосодержащих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растений, подавляющих волю человека либо отрицательно влияющих на его психическое или физическое здоровье.</a:t>
          </a:r>
        </a:p>
      </dgm:t>
    </dgm:pt>
    <dgm:pt modelId="{CE005D10-02F8-4E4A-8B7F-489A4EB8E55F}" type="parTrans" cxnId="{561433F7-1968-4204-BD7F-AEC63E28FEBC}">
      <dgm:prSet/>
      <dgm:spPr/>
      <dgm:t>
        <a:bodyPr/>
        <a:lstStyle/>
        <a:p>
          <a:endParaRPr lang="ru-RU" sz="2000"/>
        </a:p>
      </dgm:t>
    </dgm:pt>
    <dgm:pt modelId="{0589DD8D-BB45-4651-803D-137C13C4EC8B}" type="sibTrans" cxnId="{561433F7-1968-4204-BD7F-AEC63E28FEBC}">
      <dgm:prSet/>
      <dgm:spPr/>
      <dgm:t>
        <a:bodyPr/>
        <a:lstStyle/>
        <a:p>
          <a:endParaRPr lang="ru-RU" sz="2000"/>
        </a:p>
      </dgm:t>
    </dgm:pt>
    <dgm:pt modelId="{915E005B-01ED-4364-8A70-572F03AF6A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распространение  информации о методах изготовления, способов употребления, местах приобретения наркотических средств, психотропных веществ и их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прекурсоров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новых потенциально опасных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психоактивных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веществ.</a:t>
          </a:r>
        </a:p>
      </dgm:t>
    </dgm:pt>
    <dgm:pt modelId="{BFFA35CF-DC8E-4CA5-BD3E-3E484BCFB8FD}" type="parTrans" cxnId="{E20BE1D1-385F-4CB8-AB4E-53349075A635}">
      <dgm:prSet/>
      <dgm:spPr/>
      <dgm:t>
        <a:bodyPr/>
        <a:lstStyle/>
        <a:p>
          <a:endParaRPr lang="ru-RU" sz="2000"/>
        </a:p>
      </dgm:t>
    </dgm:pt>
    <dgm:pt modelId="{8BFFF2ED-ACA7-4E29-9F91-8AE914E6F93D}" type="sibTrans" cxnId="{E20BE1D1-385F-4CB8-AB4E-53349075A635}">
      <dgm:prSet/>
      <dgm:spPr/>
      <dgm:t>
        <a:bodyPr/>
        <a:lstStyle/>
        <a:p>
          <a:endParaRPr lang="ru-RU" sz="2000"/>
        </a:p>
      </dgm:t>
    </dgm:pt>
    <dgm:pt modelId="{E6FF9838-710A-4F18-955E-D401C56EF86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распространение информации о способах и местах культивирования растений, содержащих наркотические средства или психотропные вещества либо их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прекурсоры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8E199F59-E90E-4158-B2D4-86ED33DEF58E}" type="parTrans" cxnId="{6D61B48E-913A-4CE9-A346-1592B6537585}">
      <dgm:prSet/>
      <dgm:spPr/>
      <dgm:t>
        <a:bodyPr/>
        <a:lstStyle/>
        <a:p>
          <a:endParaRPr lang="ru-RU" sz="2000"/>
        </a:p>
      </dgm:t>
    </dgm:pt>
    <dgm:pt modelId="{CE08E00F-280F-4645-8DC1-BFBE0595C15A}" type="sibTrans" cxnId="{6D61B48E-913A-4CE9-A346-1592B6537585}">
      <dgm:prSet/>
      <dgm:spPr/>
      <dgm:t>
        <a:bodyPr/>
        <a:lstStyle/>
        <a:p>
          <a:endParaRPr lang="ru-RU" sz="2000"/>
        </a:p>
      </dgm:t>
    </dgm:pt>
    <dgm:pt modelId="{7DC5412C-1DF3-4BBB-9F5F-D7BDE2CD41AF}" type="pres">
      <dgm:prSet presAssocID="{9C612FC2-D74C-4354-923E-0EF95F46D3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C62F7-8E7F-478C-ABB8-7DC40176016D}" type="pres">
      <dgm:prSet presAssocID="{F3211AB1-DE33-4CD7-A815-B1E1DD71009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0B05-5749-430F-8BFA-FAC402151318}" type="pres">
      <dgm:prSet presAssocID="{BE564D6B-A6AE-41EF-9BD9-8091A36147D2}" presName="spacer" presStyleCnt="0"/>
      <dgm:spPr/>
    </dgm:pt>
    <dgm:pt modelId="{DB39195E-AEF9-411F-8503-E8F52155A82C}" type="pres">
      <dgm:prSet presAssocID="{E1075686-A574-422F-9A2B-199D3234FD25}" presName="parentText" presStyleLbl="node1" presStyleIdx="1" presStyleCnt="5" custLinFactNeighborY="-23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B6472-DBF9-4104-B1A7-69E0BB537BF3}" type="pres">
      <dgm:prSet presAssocID="{0BD84462-44A3-44F1-80EA-682BEB4589AE}" presName="spacer" presStyleCnt="0"/>
      <dgm:spPr/>
    </dgm:pt>
    <dgm:pt modelId="{D7F52CFD-1A1E-4989-9356-4F0E3898A957}" type="pres">
      <dgm:prSet presAssocID="{E904F030-F391-4773-817F-93DD19986F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D55B-3C04-4201-BAE0-61AEF7CDD2DE}" type="pres">
      <dgm:prSet presAssocID="{0589DD8D-BB45-4651-803D-137C13C4EC8B}" presName="spacer" presStyleCnt="0"/>
      <dgm:spPr/>
    </dgm:pt>
    <dgm:pt modelId="{00696EF3-472F-405C-A407-901C262CF0FA}" type="pres">
      <dgm:prSet presAssocID="{915E005B-01ED-4364-8A70-572F03AF6A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8594-636D-42B6-831E-4E772520774E}" type="pres">
      <dgm:prSet presAssocID="{8BFFF2ED-ACA7-4E29-9F91-8AE914E6F93D}" presName="spacer" presStyleCnt="0"/>
      <dgm:spPr/>
    </dgm:pt>
    <dgm:pt modelId="{CE678BB8-4D76-4640-AAD9-C06FA7230FC8}" type="pres">
      <dgm:prSet presAssocID="{E6FF9838-710A-4F18-955E-D401C56EF8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39D20-06B0-4A48-963D-1046C7FE7A87}" type="presOf" srcId="{F3211AB1-DE33-4CD7-A815-B1E1DD71009A}" destId="{EC9C62F7-8E7F-478C-ABB8-7DC40176016D}" srcOrd="0" destOrd="0" presId="urn:microsoft.com/office/officeart/2005/8/layout/vList2"/>
    <dgm:cxn modelId="{E20BE1D1-385F-4CB8-AB4E-53349075A635}" srcId="{9C612FC2-D74C-4354-923E-0EF95F46D39F}" destId="{915E005B-01ED-4364-8A70-572F03AF6A76}" srcOrd="3" destOrd="0" parTransId="{BFFA35CF-DC8E-4CA5-BD3E-3E484BCFB8FD}" sibTransId="{8BFFF2ED-ACA7-4E29-9F91-8AE914E6F93D}"/>
    <dgm:cxn modelId="{0390D26F-430F-4AAF-BF08-EE89A5EDD231}" srcId="{9C612FC2-D74C-4354-923E-0EF95F46D39F}" destId="{E1075686-A574-422F-9A2B-199D3234FD25}" srcOrd="1" destOrd="0" parTransId="{DC75E685-2EF6-4267-96D3-53CCA63BE3A5}" sibTransId="{0BD84462-44A3-44F1-80EA-682BEB4589AE}"/>
    <dgm:cxn modelId="{03D7E2FD-A348-4466-9B0C-526C60FE5E23}" type="presOf" srcId="{E904F030-F391-4773-817F-93DD19986FF3}" destId="{D7F52CFD-1A1E-4989-9356-4F0E3898A957}" srcOrd="0" destOrd="0" presId="urn:microsoft.com/office/officeart/2005/8/layout/vList2"/>
    <dgm:cxn modelId="{561433F7-1968-4204-BD7F-AEC63E28FEBC}" srcId="{9C612FC2-D74C-4354-923E-0EF95F46D39F}" destId="{E904F030-F391-4773-817F-93DD19986FF3}" srcOrd="2" destOrd="0" parTransId="{CE005D10-02F8-4E4A-8B7F-489A4EB8E55F}" sibTransId="{0589DD8D-BB45-4651-803D-137C13C4EC8B}"/>
    <dgm:cxn modelId="{01411A1B-4DCE-49C5-BCE7-E400A6F91018}" type="presOf" srcId="{915E005B-01ED-4364-8A70-572F03AF6A76}" destId="{00696EF3-472F-405C-A407-901C262CF0FA}" srcOrd="0" destOrd="0" presId="urn:microsoft.com/office/officeart/2005/8/layout/vList2"/>
    <dgm:cxn modelId="{E26B2D93-CC5D-4627-8288-775D03D9093A}" type="presOf" srcId="{9C612FC2-D74C-4354-923E-0EF95F46D39F}" destId="{7DC5412C-1DF3-4BBB-9F5F-D7BDE2CD41AF}" srcOrd="0" destOrd="0" presId="urn:microsoft.com/office/officeart/2005/8/layout/vList2"/>
    <dgm:cxn modelId="{472DEE22-4FB3-47EE-8A0D-C4D85889066E}" srcId="{9C612FC2-D74C-4354-923E-0EF95F46D39F}" destId="{F3211AB1-DE33-4CD7-A815-B1E1DD71009A}" srcOrd="0" destOrd="0" parTransId="{7FEEB35B-D6C3-459D-889C-88388BBBA75C}" sibTransId="{BE564D6B-A6AE-41EF-9BD9-8091A36147D2}"/>
    <dgm:cxn modelId="{6D61B48E-913A-4CE9-A346-1592B6537585}" srcId="{9C612FC2-D74C-4354-923E-0EF95F46D39F}" destId="{E6FF9838-710A-4F18-955E-D401C56EF86A}" srcOrd="4" destOrd="0" parTransId="{8E199F59-E90E-4158-B2D4-86ED33DEF58E}" sibTransId="{CE08E00F-280F-4645-8DC1-BFBE0595C15A}"/>
    <dgm:cxn modelId="{4CA1DBE1-7EC6-4979-A5D5-B2C820533245}" type="presOf" srcId="{E1075686-A574-422F-9A2B-199D3234FD25}" destId="{DB39195E-AEF9-411F-8503-E8F52155A82C}" srcOrd="0" destOrd="0" presId="urn:microsoft.com/office/officeart/2005/8/layout/vList2"/>
    <dgm:cxn modelId="{23022222-BC3E-4865-897D-3E9D961664AF}" type="presOf" srcId="{E6FF9838-710A-4F18-955E-D401C56EF86A}" destId="{CE678BB8-4D76-4640-AAD9-C06FA7230FC8}" srcOrd="0" destOrd="0" presId="urn:microsoft.com/office/officeart/2005/8/layout/vList2"/>
    <dgm:cxn modelId="{E5E92E35-5CAC-4B40-8325-C8B7D70FD7E1}" type="presParOf" srcId="{7DC5412C-1DF3-4BBB-9F5F-D7BDE2CD41AF}" destId="{EC9C62F7-8E7F-478C-ABB8-7DC40176016D}" srcOrd="0" destOrd="0" presId="urn:microsoft.com/office/officeart/2005/8/layout/vList2"/>
    <dgm:cxn modelId="{3E5CB770-3087-43C3-8E2B-68021165BAB9}" type="presParOf" srcId="{7DC5412C-1DF3-4BBB-9F5F-D7BDE2CD41AF}" destId="{C2F00B05-5749-430F-8BFA-FAC402151318}" srcOrd="1" destOrd="0" presId="urn:microsoft.com/office/officeart/2005/8/layout/vList2"/>
    <dgm:cxn modelId="{2D8406E6-24DE-464E-8A01-B72FDD867F46}" type="presParOf" srcId="{7DC5412C-1DF3-4BBB-9F5F-D7BDE2CD41AF}" destId="{DB39195E-AEF9-411F-8503-E8F52155A82C}" srcOrd="2" destOrd="0" presId="urn:microsoft.com/office/officeart/2005/8/layout/vList2"/>
    <dgm:cxn modelId="{75B542C7-B341-4851-ACD7-037EFE8288EA}" type="presParOf" srcId="{7DC5412C-1DF3-4BBB-9F5F-D7BDE2CD41AF}" destId="{CADB6472-DBF9-4104-B1A7-69E0BB537BF3}" srcOrd="3" destOrd="0" presId="urn:microsoft.com/office/officeart/2005/8/layout/vList2"/>
    <dgm:cxn modelId="{53FC44DF-5C63-46F6-9F13-1CF7C28A7DD0}" type="presParOf" srcId="{7DC5412C-1DF3-4BBB-9F5F-D7BDE2CD41AF}" destId="{D7F52CFD-1A1E-4989-9356-4F0E3898A957}" srcOrd="4" destOrd="0" presId="urn:microsoft.com/office/officeart/2005/8/layout/vList2"/>
    <dgm:cxn modelId="{8A802D28-76C0-4305-A65E-69D372C599B2}" type="presParOf" srcId="{7DC5412C-1DF3-4BBB-9F5F-D7BDE2CD41AF}" destId="{D259D55B-3C04-4201-BAE0-61AEF7CDD2DE}" srcOrd="5" destOrd="0" presId="urn:microsoft.com/office/officeart/2005/8/layout/vList2"/>
    <dgm:cxn modelId="{62C47209-9F38-41F2-9EB5-A4F9E10D3B6C}" type="presParOf" srcId="{7DC5412C-1DF3-4BBB-9F5F-D7BDE2CD41AF}" destId="{00696EF3-472F-405C-A407-901C262CF0FA}" srcOrd="6" destOrd="0" presId="urn:microsoft.com/office/officeart/2005/8/layout/vList2"/>
    <dgm:cxn modelId="{DEFA4829-9677-4A70-9863-5008DDE72D54}" type="presParOf" srcId="{7DC5412C-1DF3-4BBB-9F5F-D7BDE2CD41AF}" destId="{58638594-636D-42B6-831E-4E772520774E}" srcOrd="7" destOrd="0" presId="urn:microsoft.com/office/officeart/2005/8/layout/vList2"/>
    <dgm:cxn modelId="{6E8015AC-461B-407D-9462-22726D95FB69}" type="presParOf" srcId="{7DC5412C-1DF3-4BBB-9F5F-D7BDE2CD41AF}" destId="{CE678BB8-4D76-4640-AAD9-C06FA7230F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7070B-22C1-4CEA-B65E-A1B672C68C5B}" type="doc">
      <dgm:prSet loTypeId="urn:microsoft.com/office/officeart/2005/8/layout/cycle2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EC6A82-24E6-4277-B662-711F190BB29D}">
      <dgm:prSet phldrT="[Текст]" custT="1"/>
      <dgm:spPr/>
      <dgm:t>
        <a:bodyPr/>
        <a:lstStyle/>
        <a:p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отказываться от публикации сведений о лекарственных препаратах и определенных условиях, при которых они вызывают наркотический эффект, а также о способах получения наркотических средств и местах их приобретения</a:t>
          </a:r>
        </a:p>
      </dgm:t>
    </dgm:pt>
    <dgm:pt modelId="{0C8711FA-5EE8-482C-8F15-0C4DC9B14FF3}" type="parTrans" cxnId="{06586C1A-3E52-4460-9F98-F1D1B4DC2E5E}">
      <dgm:prSet/>
      <dgm:spPr/>
      <dgm:t>
        <a:bodyPr/>
        <a:lstStyle/>
        <a:p>
          <a:endParaRPr lang="ru-RU"/>
        </a:p>
      </dgm:t>
    </dgm:pt>
    <dgm:pt modelId="{04787D60-024A-42D7-862B-A25B1BBEF2AE}" type="sibTrans" cxnId="{06586C1A-3E52-4460-9F98-F1D1B4DC2E5E}">
      <dgm:prSet/>
      <dgm:spPr/>
      <dgm:t>
        <a:bodyPr/>
        <a:lstStyle/>
        <a:p>
          <a:endParaRPr lang="ru-RU"/>
        </a:p>
      </dgm:t>
    </dgm:pt>
    <dgm:pt modelId="{575D4764-042B-4659-A349-CF57393510A8}">
      <dgm:prSet phldrT="[Текст]" custT="1"/>
      <dgm:spPr/>
      <dgm:t>
        <a:bodyPr/>
        <a:lstStyle/>
        <a:p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руководствоваться в своей профессиональной деятельности правовыми, морально-нравственными нормами, считающими прямую либо косвенную пропаганду наркотиков несовместимой с понятиями журналистской этики</a:t>
          </a:r>
        </a:p>
      </dgm:t>
    </dgm:pt>
    <dgm:pt modelId="{6DD3B55C-5E2C-4D20-A050-5165FD56E430}" type="parTrans" cxnId="{DFDE36F6-078E-41BB-92E5-40B742E1E2DF}">
      <dgm:prSet/>
      <dgm:spPr/>
      <dgm:t>
        <a:bodyPr/>
        <a:lstStyle/>
        <a:p>
          <a:endParaRPr lang="ru-RU"/>
        </a:p>
      </dgm:t>
    </dgm:pt>
    <dgm:pt modelId="{3187A46E-D247-4A1F-AE7B-D3BA6CD5477C}" type="sibTrans" cxnId="{DFDE36F6-078E-41BB-92E5-40B742E1E2DF}">
      <dgm:prSet/>
      <dgm:spPr/>
      <dgm:t>
        <a:bodyPr/>
        <a:lstStyle/>
        <a:p>
          <a:endParaRPr lang="ru-RU"/>
        </a:p>
      </dgm:t>
    </dgm:pt>
    <dgm:pt modelId="{86B923BD-85B7-456D-A1C5-415C58112B10}">
      <dgm:prSet phldrT="[Текст]" custT="1"/>
      <dgm:spPr/>
      <dgm:t>
        <a:bodyPr/>
        <a:lstStyle/>
        <a:p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тщательным образом выверять цитаты, фразы и их содержание</a:t>
          </a:r>
        </a:p>
      </dgm:t>
    </dgm:pt>
    <dgm:pt modelId="{43E85578-5549-449F-9CE1-97DDBBF450B5}" type="parTrans" cxnId="{9129B596-1CA9-4CCA-A271-082F1AE9E1B5}">
      <dgm:prSet/>
      <dgm:spPr/>
      <dgm:t>
        <a:bodyPr/>
        <a:lstStyle/>
        <a:p>
          <a:endParaRPr lang="ru-RU"/>
        </a:p>
      </dgm:t>
    </dgm:pt>
    <dgm:pt modelId="{DD64DD72-C7D5-4D19-9C93-43CEB4E77798}" type="sibTrans" cxnId="{9129B596-1CA9-4CCA-A271-082F1AE9E1B5}">
      <dgm:prSet/>
      <dgm:spPr/>
      <dgm:t>
        <a:bodyPr/>
        <a:lstStyle/>
        <a:p>
          <a:endParaRPr lang="ru-RU"/>
        </a:p>
      </dgm:t>
    </dgm:pt>
    <dgm:pt modelId="{09B45567-D3D5-4428-8542-4DD3C4AA87DB}" type="pres">
      <dgm:prSet presAssocID="{A2F7070B-22C1-4CEA-B65E-A1B672C68C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2B723-B097-4E94-8BD0-FC647CE5CA1E}" type="pres">
      <dgm:prSet presAssocID="{EDEC6A82-24E6-4277-B662-711F190BB29D}" presName="node" presStyleLbl="node1" presStyleIdx="0" presStyleCnt="3" custScaleX="122491" custScaleY="107123" custRadScaleRad="98548" custRadScaleInc="-1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65E01-A191-4A94-A29B-EF6E43BF0250}" type="pres">
      <dgm:prSet presAssocID="{04787D60-024A-42D7-862B-A25B1BBEF2A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D16CDFB-6071-4FBD-847A-4A163403B055}" type="pres">
      <dgm:prSet presAssocID="{04787D60-024A-42D7-862B-A25B1BBEF2A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AEFB083-648D-4537-B2F0-4E9906552020}" type="pres">
      <dgm:prSet presAssocID="{575D4764-042B-4659-A349-CF57393510A8}" presName="node" presStyleLbl="node1" presStyleIdx="1" presStyleCnt="3" custScaleX="138374" custScaleY="112320" custRadScaleRad="119582" custRadScaleInc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C67C3-AF85-4993-B703-CBC7985E6450}" type="pres">
      <dgm:prSet presAssocID="{3187A46E-D247-4A1F-AE7B-D3BA6CD5477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BFF2A25-E84D-4FAB-824E-D2D608FEBEDE}" type="pres">
      <dgm:prSet presAssocID="{3187A46E-D247-4A1F-AE7B-D3BA6CD5477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BE76A79-B0E6-4ECC-80FD-DE6D74E3AC42}" type="pres">
      <dgm:prSet presAssocID="{86B923BD-85B7-456D-A1C5-415C58112B10}" presName="node" presStyleLbl="node1" presStyleIdx="2" presStyleCnt="3" custScaleX="127090" custScaleY="102793" custRadScaleRad="129982" custRadScaleInc="1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40959-FB7E-443F-A53C-18C96CA97FDB}" type="pres">
      <dgm:prSet presAssocID="{DD64DD72-C7D5-4D19-9C93-43CEB4E7779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1EDF3FB-1F7A-4E92-8E20-626F4C55D132}" type="pres">
      <dgm:prSet presAssocID="{DD64DD72-C7D5-4D19-9C93-43CEB4E7779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571384A-CA1C-4686-B19D-A0BBECE396F2}" type="presOf" srcId="{A2F7070B-22C1-4CEA-B65E-A1B672C68C5B}" destId="{09B45567-D3D5-4428-8542-4DD3C4AA87DB}" srcOrd="0" destOrd="0" presId="urn:microsoft.com/office/officeart/2005/8/layout/cycle2"/>
    <dgm:cxn modelId="{9EFC6F26-CF55-404B-9341-9232EE26180D}" type="presOf" srcId="{DD64DD72-C7D5-4D19-9C93-43CEB4E77798}" destId="{1CB40959-FB7E-443F-A53C-18C96CA97FDB}" srcOrd="0" destOrd="0" presId="urn:microsoft.com/office/officeart/2005/8/layout/cycle2"/>
    <dgm:cxn modelId="{9129B596-1CA9-4CCA-A271-082F1AE9E1B5}" srcId="{A2F7070B-22C1-4CEA-B65E-A1B672C68C5B}" destId="{86B923BD-85B7-456D-A1C5-415C58112B10}" srcOrd="2" destOrd="0" parTransId="{43E85578-5549-449F-9CE1-97DDBBF450B5}" sibTransId="{DD64DD72-C7D5-4D19-9C93-43CEB4E77798}"/>
    <dgm:cxn modelId="{DFDE36F6-078E-41BB-92E5-40B742E1E2DF}" srcId="{A2F7070B-22C1-4CEA-B65E-A1B672C68C5B}" destId="{575D4764-042B-4659-A349-CF57393510A8}" srcOrd="1" destOrd="0" parTransId="{6DD3B55C-5E2C-4D20-A050-5165FD56E430}" sibTransId="{3187A46E-D247-4A1F-AE7B-D3BA6CD5477C}"/>
    <dgm:cxn modelId="{A321F6E8-867B-46A1-848B-3AAB0D3456B1}" type="presOf" srcId="{04787D60-024A-42D7-862B-A25B1BBEF2AE}" destId="{6D16CDFB-6071-4FBD-847A-4A163403B055}" srcOrd="1" destOrd="0" presId="urn:microsoft.com/office/officeart/2005/8/layout/cycle2"/>
    <dgm:cxn modelId="{D36742E5-05B7-4DB6-AA2B-5DAB1BD0A42B}" type="presOf" srcId="{EDEC6A82-24E6-4277-B662-711F190BB29D}" destId="{13A2B723-B097-4E94-8BD0-FC647CE5CA1E}" srcOrd="0" destOrd="0" presId="urn:microsoft.com/office/officeart/2005/8/layout/cycle2"/>
    <dgm:cxn modelId="{D7DC5391-E50D-45E9-BF9C-913D84CD77CE}" type="presOf" srcId="{86B923BD-85B7-456D-A1C5-415C58112B10}" destId="{EBE76A79-B0E6-4ECC-80FD-DE6D74E3AC42}" srcOrd="0" destOrd="0" presId="urn:microsoft.com/office/officeart/2005/8/layout/cycle2"/>
    <dgm:cxn modelId="{06586C1A-3E52-4460-9F98-F1D1B4DC2E5E}" srcId="{A2F7070B-22C1-4CEA-B65E-A1B672C68C5B}" destId="{EDEC6A82-24E6-4277-B662-711F190BB29D}" srcOrd="0" destOrd="0" parTransId="{0C8711FA-5EE8-482C-8F15-0C4DC9B14FF3}" sibTransId="{04787D60-024A-42D7-862B-A25B1BBEF2AE}"/>
    <dgm:cxn modelId="{725AF219-4788-412D-8723-188E44A21263}" type="presOf" srcId="{3187A46E-D247-4A1F-AE7B-D3BA6CD5477C}" destId="{DBFF2A25-E84D-4FAB-824E-D2D608FEBEDE}" srcOrd="1" destOrd="0" presId="urn:microsoft.com/office/officeart/2005/8/layout/cycle2"/>
    <dgm:cxn modelId="{629122DA-2808-4E44-A411-6D1E51496ED8}" type="presOf" srcId="{3187A46E-D247-4A1F-AE7B-D3BA6CD5477C}" destId="{B57C67C3-AF85-4993-B703-CBC7985E6450}" srcOrd="0" destOrd="0" presId="urn:microsoft.com/office/officeart/2005/8/layout/cycle2"/>
    <dgm:cxn modelId="{E3D1426F-26AD-42B4-92DF-F656678AAC97}" type="presOf" srcId="{575D4764-042B-4659-A349-CF57393510A8}" destId="{EAEFB083-648D-4537-B2F0-4E9906552020}" srcOrd="0" destOrd="0" presId="urn:microsoft.com/office/officeart/2005/8/layout/cycle2"/>
    <dgm:cxn modelId="{5FAD98B4-CB63-4D79-81AE-508F94A493CD}" type="presOf" srcId="{DD64DD72-C7D5-4D19-9C93-43CEB4E77798}" destId="{F1EDF3FB-1F7A-4E92-8E20-626F4C55D132}" srcOrd="1" destOrd="0" presId="urn:microsoft.com/office/officeart/2005/8/layout/cycle2"/>
    <dgm:cxn modelId="{9E4A92C2-3BA7-40F2-B4F8-068566F7481C}" type="presOf" srcId="{04787D60-024A-42D7-862B-A25B1BBEF2AE}" destId="{19965E01-A191-4A94-A29B-EF6E43BF0250}" srcOrd="0" destOrd="0" presId="urn:microsoft.com/office/officeart/2005/8/layout/cycle2"/>
    <dgm:cxn modelId="{962E5D7D-D1F2-43EE-9C68-377C16BA99C5}" type="presParOf" srcId="{09B45567-D3D5-4428-8542-4DD3C4AA87DB}" destId="{13A2B723-B097-4E94-8BD0-FC647CE5CA1E}" srcOrd="0" destOrd="0" presId="urn:microsoft.com/office/officeart/2005/8/layout/cycle2"/>
    <dgm:cxn modelId="{9C7B35A6-0DD4-4459-83FE-F70CE8F52177}" type="presParOf" srcId="{09B45567-D3D5-4428-8542-4DD3C4AA87DB}" destId="{19965E01-A191-4A94-A29B-EF6E43BF0250}" srcOrd="1" destOrd="0" presId="urn:microsoft.com/office/officeart/2005/8/layout/cycle2"/>
    <dgm:cxn modelId="{38C0426E-EA59-4EFC-BE1B-12B5ABA26295}" type="presParOf" srcId="{19965E01-A191-4A94-A29B-EF6E43BF0250}" destId="{6D16CDFB-6071-4FBD-847A-4A163403B055}" srcOrd="0" destOrd="0" presId="urn:microsoft.com/office/officeart/2005/8/layout/cycle2"/>
    <dgm:cxn modelId="{059A2175-70C7-43FF-9B6E-EDEDA6798B4D}" type="presParOf" srcId="{09B45567-D3D5-4428-8542-4DD3C4AA87DB}" destId="{EAEFB083-648D-4537-B2F0-4E9906552020}" srcOrd="2" destOrd="0" presId="urn:microsoft.com/office/officeart/2005/8/layout/cycle2"/>
    <dgm:cxn modelId="{2811E014-0A21-4CF9-86F4-1882754534B1}" type="presParOf" srcId="{09B45567-D3D5-4428-8542-4DD3C4AA87DB}" destId="{B57C67C3-AF85-4993-B703-CBC7985E6450}" srcOrd="3" destOrd="0" presId="urn:microsoft.com/office/officeart/2005/8/layout/cycle2"/>
    <dgm:cxn modelId="{9B33073D-843C-409D-AAE4-F92E58449C75}" type="presParOf" srcId="{B57C67C3-AF85-4993-B703-CBC7985E6450}" destId="{DBFF2A25-E84D-4FAB-824E-D2D608FEBEDE}" srcOrd="0" destOrd="0" presId="urn:microsoft.com/office/officeart/2005/8/layout/cycle2"/>
    <dgm:cxn modelId="{CB305613-BAFA-4355-A41D-F046EDB62796}" type="presParOf" srcId="{09B45567-D3D5-4428-8542-4DD3C4AA87DB}" destId="{EBE76A79-B0E6-4ECC-80FD-DE6D74E3AC42}" srcOrd="4" destOrd="0" presId="urn:microsoft.com/office/officeart/2005/8/layout/cycle2"/>
    <dgm:cxn modelId="{5EF5E4E9-A391-4C86-ADB3-E864C887DEE4}" type="presParOf" srcId="{09B45567-D3D5-4428-8542-4DD3C4AA87DB}" destId="{1CB40959-FB7E-443F-A53C-18C96CA97FDB}" srcOrd="5" destOrd="0" presId="urn:microsoft.com/office/officeart/2005/8/layout/cycle2"/>
    <dgm:cxn modelId="{85B44884-4698-4E03-B82D-FF975D209A1C}" type="presParOf" srcId="{1CB40959-FB7E-443F-A53C-18C96CA97FDB}" destId="{F1EDF3FB-1F7A-4E92-8E20-626F4C55D1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9C62F7-8E7F-478C-ABB8-7DC40176016D}">
      <dsp:nvSpPr>
        <dsp:cNvPr id="0" name=""/>
        <dsp:cNvSpPr/>
      </dsp:nvSpPr>
      <dsp:spPr>
        <a:xfrm>
          <a:off x="0" y="23096"/>
          <a:ext cx="11143129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каких-либо преимуществ в использовании отдельных наркотических средств, психотропных веществ, их аналогов или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прекурсоров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наркосодержащих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растений.</a:t>
          </a:r>
        </a:p>
      </dsp:txBody>
      <dsp:txXfrm>
        <a:off x="0" y="23096"/>
        <a:ext cx="11143129" cy="898560"/>
      </dsp:txXfrm>
    </dsp:sp>
    <dsp:sp modelId="{DB39195E-AEF9-411F-8503-E8F52155A82C}">
      <dsp:nvSpPr>
        <dsp:cNvPr id="0" name=""/>
        <dsp:cNvSpPr/>
      </dsp:nvSpPr>
      <dsp:spPr>
        <a:xfrm>
          <a:off x="0" y="1027846"/>
          <a:ext cx="11143129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использования в медицинских целях наркотических средств, психотропных веществ.</a:t>
          </a:r>
        </a:p>
      </dsp:txBody>
      <dsp:txXfrm>
        <a:off x="0" y="1027846"/>
        <a:ext cx="11143129" cy="898560"/>
      </dsp:txXfrm>
    </dsp:sp>
    <dsp:sp modelId="{D7F52CFD-1A1E-4989-9356-4F0E3898A957}">
      <dsp:nvSpPr>
        <dsp:cNvPr id="0" name=""/>
        <dsp:cNvSpPr/>
      </dsp:nvSpPr>
      <dsp:spPr>
        <a:xfrm>
          <a:off x="0" y="2096696"/>
          <a:ext cx="11143129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пропаганда использования  новых потенциально опасных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психоактивных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веществ,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наркосодержащих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растений, подавляющих волю человека либо отрицательно влияющих на его психическое или физическое здоровье.</a:t>
          </a:r>
        </a:p>
      </dsp:txBody>
      <dsp:txXfrm>
        <a:off x="0" y="2096696"/>
        <a:ext cx="11143129" cy="898560"/>
      </dsp:txXfrm>
    </dsp:sp>
    <dsp:sp modelId="{00696EF3-472F-405C-A407-901C262CF0FA}">
      <dsp:nvSpPr>
        <dsp:cNvPr id="0" name=""/>
        <dsp:cNvSpPr/>
      </dsp:nvSpPr>
      <dsp:spPr>
        <a:xfrm>
          <a:off x="0" y="3133496"/>
          <a:ext cx="11143129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распространение  информации о методах изготовления, способов употребления, местах приобретения наркотических средств, психотропных веществ и их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прекурсоров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новых потенциально опасных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психоактивных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веществ.</a:t>
          </a:r>
        </a:p>
      </dsp:txBody>
      <dsp:txXfrm>
        <a:off x="0" y="3133496"/>
        <a:ext cx="11143129" cy="898560"/>
      </dsp:txXfrm>
    </dsp:sp>
    <dsp:sp modelId="{CE678BB8-4D76-4640-AAD9-C06FA7230FC8}">
      <dsp:nvSpPr>
        <dsp:cNvPr id="0" name=""/>
        <dsp:cNvSpPr/>
      </dsp:nvSpPr>
      <dsp:spPr>
        <a:xfrm>
          <a:off x="0" y="4170296"/>
          <a:ext cx="11143129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распространение информации о способах и местах культивирования растений, содержащих наркотические средства или психотропные вещества либо их </a:t>
          </a:r>
          <a:r>
            <a:rPr lang="ru-RU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прекурсоры</a:t>
          </a:r>
          <a:r>
            <a:rPr 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</a:p>
      </dsp:txBody>
      <dsp:txXfrm>
        <a:off x="0" y="4170296"/>
        <a:ext cx="11143129" cy="898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2B723-B097-4E94-8BD0-FC647CE5CA1E}">
      <dsp:nvSpPr>
        <dsp:cNvPr id="0" name=""/>
        <dsp:cNvSpPr/>
      </dsp:nvSpPr>
      <dsp:spPr>
        <a:xfrm>
          <a:off x="3909100" y="-68385"/>
          <a:ext cx="2687200" cy="23500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отказываться от публикации сведений о лекарственных препаратах и определенных условиях, при которых они вызывают наркотический эффект, а также о способах получения наркотических средств и местах их приобретения</a:t>
          </a:r>
        </a:p>
      </dsp:txBody>
      <dsp:txXfrm>
        <a:off x="3909100" y="-68385"/>
        <a:ext cx="2687200" cy="2350058"/>
      </dsp:txXfrm>
    </dsp:sp>
    <dsp:sp modelId="{19965E01-A191-4A94-A29B-EF6E43BF0250}">
      <dsp:nvSpPr>
        <dsp:cNvPr id="0" name=""/>
        <dsp:cNvSpPr/>
      </dsp:nvSpPr>
      <dsp:spPr>
        <a:xfrm rot="3077296">
          <a:off x="6064071" y="2095448"/>
          <a:ext cx="555713" cy="740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3077296">
        <a:off x="6064071" y="2095448"/>
        <a:ext cx="555713" cy="740405"/>
      </dsp:txXfrm>
    </dsp:sp>
    <dsp:sp modelId="{EAEFB083-648D-4537-B2F0-4E9906552020}">
      <dsp:nvSpPr>
        <dsp:cNvPr id="0" name=""/>
        <dsp:cNvSpPr/>
      </dsp:nvSpPr>
      <dsp:spPr>
        <a:xfrm>
          <a:off x="5989528" y="2687688"/>
          <a:ext cx="3035641" cy="24640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руководствоваться в своей профессиональной деятельности правовыми, морально-нравственными нормами, считающими прямую либо косвенную пропаганду наркотиков несовместимой с понятиями журналистской этики</a:t>
          </a:r>
        </a:p>
      </dsp:txBody>
      <dsp:txXfrm>
        <a:off x="5989528" y="2687688"/>
        <a:ext cx="3035641" cy="2464070"/>
      </dsp:txXfrm>
    </dsp:sp>
    <dsp:sp modelId="{B57C67C3-AF85-4993-B703-CBC7985E6450}">
      <dsp:nvSpPr>
        <dsp:cNvPr id="0" name=""/>
        <dsp:cNvSpPr/>
      </dsp:nvSpPr>
      <dsp:spPr>
        <a:xfrm rot="10868164">
          <a:off x="4894685" y="3505384"/>
          <a:ext cx="774107" cy="740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0868164">
        <a:off x="4894685" y="3505384"/>
        <a:ext cx="774107" cy="740405"/>
      </dsp:txXfrm>
    </dsp:sp>
    <dsp:sp modelId="{EBE76A79-B0E6-4ECC-80FD-DE6D74E3AC42}">
      <dsp:nvSpPr>
        <dsp:cNvPr id="0" name=""/>
        <dsp:cNvSpPr/>
      </dsp:nvSpPr>
      <dsp:spPr>
        <a:xfrm>
          <a:off x="1742013" y="2705503"/>
          <a:ext cx="2788093" cy="2255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тщательным образом выверять цитаты, фразы и их содержание</a:t>
          </a:r>
        </a:p>
      </dsp:txBody>
      <dsp:txXfrm>
        <a:off x="1742013" y="2705503"/>
        <a:ext cx="2788093" cy="2255067"/>
      </dsp:txXfrm>
    </dsp:sp>
    <dsp:sp modelId="{1CB40959-FB7E-443F-A53C-18C96CA97FDB}">
      <dsp:nvSpPr>
        <dsp:cNvPr id="0" name=""/>
        <dsp:cNvSpPr/>
      </dsp:nvSpPr>
      <dsp:spPr>
        <a:xfrm rot="18469442">
          <a:off x="3910198" y="2120253"/>
          <a:ext cx="536354" cy="740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18469442">
        <a:off x="3910198" y="2120253"/>
        <a:ext cx="536354" cy="74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876-C306-402F-977F-3B968FB0A28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7575-A112-4068-809F-CE292771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8B42C83-EA23-40D8-B485-26468FABDFA1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736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9691" y="6464303"/>
            <a:ext cx="796802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E99E5D-EE56-4369-9693-24E89F7973ED}"/>
              </a:ext>
            </a:extLst>
          </p:cNvPr>
          <p:cNvCxnSpPr/>
          <p:nvPr/>
        </p:nvCxnSpPr>
        <p:spPr>
          <a:xfrm>
            <a:off x="580599" y="1173040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261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81234"/>
            <a:ext cx="9581263" cy="583572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740437"/>
            <a:ext cx="11025898" cy="5647981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E99E5D-EE56-4369-9693-24E89F7973ED}"/>
              </a:ext>
            </a:extLst>
          </p:cNvPr>
          <p:cNvCxnSpPr/>
          <p:nvPr/>
        </p:nvCxnSpPr>
        <p:spPr>
          <a:xfrm>
            <a:off x="580599" y="702621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0304" y="81234"/>
            <a:ext cx="526189" cy="5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170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3120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2298473D-7EAB-4CEC-95C9-E3B698F6FC68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9" y="6444525"/>
            <a:ext cx="82004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091" y="6444525"/>
            <a:ext cx="652344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3A147AA8-BCD7-4295-9AE9-0ECC672D555C}"/>
              </a:ext>
            </a:extLst>
          </p:cNvPr>
          <p:cNvGrpSpPr/>
          <p:nvPr/>
        </p:nvGrpSpPr>
        <p:grpSpPr>
          <a:xfrm>
            <a:off x="578639" y="1160401"/>
            <a:ext cx="1102981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xmlns="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xmlns="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xmlns="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xmlns="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xmlns="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xmlns="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xmlns="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xmlns="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xmlns="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xmlns="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xmlns="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xmlns="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xmlns="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xmlns="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xmlns="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xmlns="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xmlns="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xmlns="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xmlns="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xmlns="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xmlns="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xmlns="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xmlns="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xmlns="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xmlns="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xmlns="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xmlns="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xmlns="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xmlns="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xmlns="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xmlns="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xmlns="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xmlns="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61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xmlns="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923"/>
                  </a:spcAft>
                </a:pPr>
                <a:endParaRPr lang="en-US" sz="110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xmlns="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4119594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xmlns="" id="{F0612A5A-998B-4BB7-BFB0-2C322290AC35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3B4D0426-3670-4457-942A-3BF76BAEFD30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B1DA40-3A99-42F1-9629-19A6D69B86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4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91BB69-90CF-42F9-8894-E235CC4B4FDB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07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C7F-0A3C-4C72-B12E-1C6963271F57}" type="datetime1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94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B3C-4C71-4660-805D-0AE5788CDECE}" type="datetime1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22E0-9153-4A97-A1BE-A1DEC51CD599}" type="datetime1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injust.gov.ru/uploaded/files/reestr-inostrannyih-agentov-16-06-2023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sockanc28@rkn.gov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требования законодательства Российской Федерации, предъявляемые </a:t>
            </a:r>
            <a:r>
              <a:rPr lang="ru-RU" sz="3200" dirty="0" smtClean="0"/>
              <a:t>к телерадиовещанию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ru-RU" dirty="0"/>
              <a:t>Благовещенск, 2023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13A81E-80D7-C93D-89EF-4811E93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Статья 4 Закона Российской Федерации от 27 декабря 1991 года №2124-1 «О средствах массовой информации»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156" y="1561897"/>
            <a:ext cx="11070031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При упоминании в продукции средств массовой информации сведений об иностранном агенте, а также при распространении произведенных ими материалов средства массовой информации обязательно </a:t>
            </a:r>
            <a:r>
              <a:rPr lang="ru-RU" sz="2400" b="1" u="sng" dirty="0">
                <a:solidFill>
                  <a:schemeClr val="tx1"/>
                </a:solidFill>
              </a:rPr>
              <a:t>должны указывать на статус иностранного агента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1671" y="3423688"/>
            <a:ext cx="11107270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chemeClr val="tx1"/>
                </a:solidFill>
              </a:rPr>
              <a:t>Форма</a:t>
            </a:r>
            <a:r>
              <a:rPr lang="ru-RU" sz="2400" dirty="0">
                <a:solidFill>
                  <a:schemeClr val="tx1"/>
                </a:solidFill>
              </a:rPr>
              <a:t> указания и место его размещения </a:t>
            </a:r>
            <a:r>
              <a:rPr lang="ru-RU" sz="2400" b="1" u="sng" dirty="0">
                <a:solidFill>
                  <a:schemeClr val="tx1"/>
                </a:solidFill>
              </a:rPr>
              <a:t>определяется самостоятельно </a:t>
            </a:r>
            <a:r>
              <a:rPr lang="ru-RU" sz="2400" dirty="0">
                <a:solidFill>
                  <a:schemeClr val="tx1"/>
                </a:solidFill>
              </a:rPr>
              <a:t>редакцией СМИ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636" y="4629025"/>
            <a:ext cx="11107270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Действие данной нормы распространяется также на материалы и сообщения СМИ, размещаемые </a:t>
            </a:r>
            <a:r>
              <a:rPr lang="ru-RU" sz="2400" b="1" u="sng" dirty="0">
                <a:solidFill>
                  <a:schemeClr val="tx1"/>
                </a:solidFill>
              </a:rPr>
              <a:t>в социальных сетях и других площадках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xmlns="" val="260648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7058F6-0FA1-9038-4F04-3070B6C2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590" y="1510321"/>
            <a:ext cx="5918706" cy="44667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ИНФОРМИРОВАНИЕ </a:t>
            </a:r>
            <a:r>
              <a:rPr lang="ru-RU" sz="2400" dirty="0"/>
              <a:t>РОССИЙСКИХ ГРАЖДАН </a:t>
            </a:r>
            <a:br>
              <a:rPr lang="ru-RU" sz="2400" dirty="0"/>
            </a:br>
            <a:r>
              <a:rPr lang="ru-RU" sz="2400" dirty="0"/>
              <a:t>ОБ ИСТОЧНИКЕ ПОЛУЧЕНИЯ ИНФОРМАЦИИ, КОТОРОЕ ДАЕТ ИМ ВОЗМОЖНОСТЬ ОБЪЕКТИВНО РАССМАТРИВАТЬ ПОЛУЧАЕМУЮ ИНФОРМАЦИЮ И ФОРМИРОВАТЬ СОБСТВЕННЫЕ СУЖДЕНИЯ, А ТАКЖЕ ОЦЕНКУ ОТНОСИТЕЛЬНО НЕЁ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13A81E-80D7-C93D-89EF-4811E93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4DEAB3E0-ECC8-7088-3CCE-3956922123F9}"/>
              </a:ext>
            </a:extLst>
          </p:cNvPr>
          <p:cNvSpPr/>
          <p:nvPr/>
        </p:nvSpPr>
        <p:spPr>
          <a:xfrm rot="5400000">
            <a:off x="596622" y="3161403"/>
            <a:ext cx="4700908" cy="1398744"/>
          </a:xfrm>
          <a:prstGeom prst="triangle">
            <a:avLst>
              <a:gd name="adj" fmla="val 5035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693" y="644569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60648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A66D6-07DE-3E60-FC9F-18E18AEB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EBE5C6-5302-63BD-CCF7-48AF7CE5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938902"/>
            <a:ext cx="5022890" cy="3514043"/>
          </a:xfrm>
          <a:solidFill>
            <a:schemeClr val="bg2"/>
          </a:solidFill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… Наиболее активно в последний месяц в интернете продвигают некий </a:t>
            </a:r>
            <a:r>
              <a:rPr lang="ru-RU" sz="1800" dirty="0">
                <a:solidFill>
                  <a:schemeClr val="accent3"/>
                </a:solidFill>
              </a:rPr>
              <a:t>Фонд поддержки свободы прессы</a:t>
            </a:r>
            <a:r>
              <a:rPr lang="ru-RU" sz="1800" dirty="0"/>
              <a:t>, где указан московский телефон и адрес: Троицкий  переулок, д. 2. </a:t>
            </a:r>
            <a:br>
              <a:rPr lang="ru-RU" sz="1800" dirty="0"/>
            </a:br>
            <a:r>
              <a:rPr lang="ru-RU" sz="1800" dirty="0"/>
              <a:t>Если попытаться найти адрес этого фонда на карте Москвы, можно выяснить, что ранее там же были зарегистрированы «Независимая психиатрическая ассоциация России» 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80E71B-E032-60EC-6A22-8D94193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4B4BFE7-8A11-4782-55D2-0E5FE38AB22E}"/>
              </a:ext>
            </a:extLst>
          </p:cNvPr>
          <p:cNvSpPr txBox="1">
            <a:spLocks/>
          </p:cNvSpPr>
          <p:nvPr/>
        </p:nvSpPr>
        <p:spPr>
          <a:xfrm>
            <a:off x="6284447" y="1938902"/>
            <a:ext cx="5322046" cy="351404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dirty="0"/>
              <a:t>... Наиболее активно в последний месяц в интернете продвигают некий </a:t>
            </a:r>
            <a:r>
              <a:rPr lang="ru-RU" sz="1800" dirty="0">
                <a:solidFill>
                  <a:schemeClr val="accent3"/>
                </a:solidFill>
              </a:rPr>
              <a:t>Фонд поддержки свободы прессы </a:t>
            </a:r>
            <a:r>
              <a:rPr lang="ru-RU" sz="1800" dirty="0">
                <a:solidFill>
                  <a:schemeClr val="accent1"/>
                </a:solidFill>
              </a:rPr>
              <a:t>(организация, выполняющая функции иностранного агента, внесена в реестр под № 26 30.12.2014)</a:t>
            </a:r>
            <a:r>
              <a:rPr lang="ru-RU" sz="1800" dirty="0"/>
              <a:t>, где указан московский телефон и адрес Троицкий  переулок, д.2. Если попытаться найти адрес этого фонда на карте Москвы, можно выяснить, что ранее там же были зарегистрированы «Независимая психиатрическая ассоциация России» …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8006649D-5D1E-9E54-B5B7-C72400BB6F92}"/>
              </a:ext>
            </a:extLst>
          </p:cNvPr>
          <p:cNvSpPr/>
          <p:nvPr/>
        </p:nvSpPr>
        <p:spPr>
          <a:xfrm rot="5400000">
            <a:off x="5318522" y="3429503"/>
            <a:ext cx="1178064" cy="350530"/>
          </a:xfrm>
          <a:prstGeom prst="triangle">
            <a:avLst>
              <a:gd name="adj" fmla="val 5035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1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C390E-1050-5208-B7BC-F28FC91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Иностранных агентов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1E2D7-1A6E-C87A-5B45-7C2BA69C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0" y="1553998"/>
            <a:ext cx="11025898" cy="518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1"/>
                </a:solidFill>
              </a:rPr>
              <a:t>Реестр Иностранных агентов ведет Министерство юстиции РФ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011406-1D58-FAF8-7ABE-854D38AD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D174A6-2DD1-28D3-1BB6-01AF3872AD94}"/>
              </a:ext>
            </a:extLst>
          </p:cNvPr>
          <p:cNvSpPr txBox="1"/>
          <p:nvPr/>
        </p:nvSpPr>
        <p:spPr>
          <a:xfrm>
            <a:off x="2842276" y="5540206"/>
            <a:ext cx="6096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1600" dirty="0">
                <a:solidFill>
                  <a:schemeClr val="accent1"/>
                </a:solidFill>
                <a:hlinkClick r:id="rId2"/>
              </a:rPr>
              <a:t>https://minjust.gov.ru/uploaded/files/reestr-inostrannyih-agentov-16-06-2023.pdf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Рисунок 6" descr="Screenshot - 26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550" y="2164165"/>
            <a:ext cx="6054445" cy="33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1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8F643-7789-2CA7-F9A0-82E73259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Дополнение в статью 5 Федерального закона от 29.12.2010 № 436-ФЗ </a:t>
            </a:r>
            <a:br>
              <a:rPr lang="ru-RU" dirty="0"/>
            </a:br>
            <a:r>
              <a:rPr lang="ru-RU" sz="1600" dirty="0"/>
              <a:t>«О защите детей от информации, причиняющей вред их здоровью и развитию»</a:t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5ABE3D-EE0F-E450-F41B-EE306301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016" y="4204009"/>
            <a:ext cx="7071062" cy="19000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solidFill>
                  <a:schemeClr val="accent1"/>
                </a:solidFill>
              </a:rPr>
              <a:t>МАРКИРОВАТЬ ВЫШЕУКАЗАННУЮ ИНФОРМАЦИЮ НЕОБХОДИМО </a:t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В ВИДЕ ЦИФРЫ «18» И ЗНАКА «ПЛЮС» И (ИЛИ) </a:t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ТЕКСТОВОГО ПРЕДУПРЕЖДЕНИЯ В ВИДЕ СЛОВОСОЧЕТАНИЯ «ЗАПРЕЩЕНО ДЛЯ ДЕТЕЙ»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176901-541C-5736-0370-4664CD3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ED685E-F07D-B1A2-9DDB-8DFC67CD5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376" t="13829" r="17502" b="13814"/>
          <a:stretch/>
        </p:blipFill>
        <p:spPr>
          <a:xfrm>
            <a:off x="3176866" y="2077239"/>
            <a:ext cx="1273700" cy="127370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20E120F-09BB-50AB-F46E-F0F6265EA125}"/>
              </a:ext>
            </a:extLst>
          </p:cNvPr>
          <p:cNvSpPr txBox="1">
            <a:spLocks/>
          </p:cNvSpPr>
          <p:nvPr/>
        </p:nvSpPr>
        <p:spPr>
          <a:xfrm>
            <a:off x="4559659" y="1827569"/>
            <a:ext cx="4684701" cy="1773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3"/>
                </a:solidFill>
              </a:rPr>
              <a:t>ИНФОРМАЦИЯ, СОДЕРЖАЩАЯСЯ В ИНФОРМАЦИОННОЙ ПРОДУКЦИИ, ПРОИЗВЕДЕННОЙ ИНОСТРАННЫМ АГЕНТОМ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383619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ч. 2.1 ст. 13.15 КоАП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 2.1 ст. 13.15 КоАП РФ </a:t>
            </a:r>
          </a:p>
          <a:p>
            <a:pPr marL="0" indent="0" algn="ju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16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Распространение в средствах массовой информации и в сообщениях и материалах средств массовой информации в информационно-телекоммуникационных сетях информации об иностранных агентах (за исключением информации, размещаемой в единых государственных реестрах и государственных информационных системах, предусмотренных законодательством Российской Федерации) либо производимых ими материалов без указания на статус иностранного агента – влечет: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наложение административного штрафа на граждан до </a:t>
            </a:r>
            <a:r>
              <a:rPr lang="ru-RU" sz="1800" dirty="0"/>
              <a:t>2</a:t>
            </a:r>
            <a:r>
              <a:rPr lang="ru-RU" sz="1600" dirty="0"/>
              <a:t> тысяч </a:t>
            </a:r>
            <a:r>
              <a:rPr lang="ru-RU" sz="1800" dirty="0"/>
              <a:t>500</a:t>
            </a:r>
            <a:r>
              <a:rPr lang="ru-RU" sz="1600" dirty="0"/>
              <a:t> рублей с конфискацией предмета административного правонарушения либо без таковой;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должностных лиц – до </a:t>
            </a:r>
            <a:r>
              <a:rPr lang="ru-RU" sz="1800" dirty="0"/>
              <a:t>5</a:t>
            </a:r>
            <a:r>
              <a:rPr lang="ru-RU" sz="1600" dirty="0"/>
              <a:t> тысяч рублей с конфискацией предмета административного правонарушения либо без таковой; 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юридических лиц – до </a:t>
            </a:r>
            <a:r>
              <a:rPr lang="ru-RU" sz="1800" dirty="0"/>
              <a:t>50</a:t>
            </a:r>
            <a:r>
              <a:rPr lang="ru-RU" sz="1600" dirty="0"/>
              <a:t> тысяч рублей с конфискацией предмета административного правонарушения либо без таковой.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38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083A6-B9B6-C689-09FE-0DBBDBD3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3145FA-1FAE-667B-333A-86B00488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208" y="1337014"/>
            <a:ext cx="6561758" cy="1969324"/>
          </a:xfrm>
        </p:spPr>
        <p:txBody>
          <a:bodyPr>
            <a:noAutofit/>
          </a:bodyPr>
          <a:lstStyle/>
          <a:p>
            <a:pPr marL="446088" indent="-446088">
              <a:lnSpc>
                <a:spcPct val="100000"/>
              </a:lnSpc>
              <a:buClr>
                <a:schemeClr val="accent3"/>
              </a:buClr>
              <a:buSzPct val="130000"/>
              <a:buFont typeface="DIN Pro Cond Medium" panose="020B0606020101010102" pitchFamily="34" charset="-52"/>
              <a:buChar char="→"/>
            </a:pPr>
            <a:r>
              <a:rPr lang="ru-RU" sz="1800" dirty="0"/>
              <a:t>За нарушение требований регистрирующим органом выносится письменное</a:t>
            </a:r>
            <a:r>
              <a:rPr lang="ru-RU" sz="1800" dirty="0">
                <a:solidFill>
                  <a:schemeClr val="accent3"/>
                </a:solidFill>
              </a:rPr>
              <a:t> предупреждение </a:t>
            </a:r>
            <a:r>
              <a:rPr lang="ru-RU" sz="1800" dirty="0"/>
              <a:t>учредителю и (или) редакции СМИ.</a:t>
            </a:r>
          </a:p>
          <a:p>
            <a:pPr marL="446088" indent="-446088">
              <a:lnSpc>
                <a:spcPct val="100000"/>
              </a:lnSpc>
              <a:buClr>
                <a:schemeClr val="accent3"/>
              </a:buClr>
              <a:buSzPct val="130000"/>
              <a:buFont typeface="DIN Pro Cond Medium" panose="020B0606020101010102" pitchFamily="34" charset="-52"/>
              <a:buChar char="→"/>
            </a:pPr>
            <a:r>
              <a:rPr lang="ru-RU" sz="1800" dirty="0"/>
              <a:t>В случае неоднократного (в течение </a:t>
            </a:r>
            <a:r>
              <a:rPr lang="ru-RU" sz="2000" dirty="0"/>
              <a:t>12</a:t>
            </a:r>
            <a:r>
              <a:rPr lang="ru-RU" sz="1800" dirty="0"/>
              <a:t> месяцев) нарушения требований – Роскомнадзор вправе направить </a:t>
            </a:r>
            <a:r>
              <a:rPr lang="ru-RU" sz="1800" dirty="0">
                <a:solidFill>
                  <a:schemeClr val="accent3"/>
                </a:solidFill>
              </a:rPr>
              <a:t>исковое заявление </a:t>
            </a:r>
            <a:r>
              <a:rPr lang="ru-RU" sz="1800" dirty="0"/>
              <a:t>в суд </a:t>
            </a:r>
            <a:br>
              <a:rPr lang="ru-RU" sz="1800" dirty="0"/>
            </a:br>
            <a:r>
              <a:rPr lang="ru-RU" sz="2000" dirty="0">
                <a:solidFill>
                  <a:schemeClr val="accent3"/>
                </a:solidFill>
              </a:rPr>
              <a:t>о прекращении деятельности СМИ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05F13E-F078-554F-4271-14E08C4B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58EF570-77FD-989B-3C5E-7D19E7B4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97" y="1337014"/>
            <a:ext cx="2996542" cy="19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3C0859-5474-C494-193B-4E5F42F64DA2}"/>
              </a:ext>
            </a:extLst>
          </p:cNvPr>
          <p:cNvSpPr txBox="1"/>
          <p:nvPr/>
        </p:nvSpPr>
        <p:spPr>
          <a:xfrm>
            <a:off x="4920808" y="4042824"/>
            <a:ext cx="276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2021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latin typeface="+mj-lt"/>
              </a:rPr>
              <a:t>0</a:t>
            </a:r>
            <a:r>
              <a:rPr lang="ru-RU" sz="2800" dirty="0"/>
              <a:t> нарушений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34009E-A671-5D63-BE08-A6E31A9AC625}"/>
              </a:ext>
            </a:extLst>
          </p:cNvPr>
          <p:cNvSpPr txBox="1"/>
          <p:nvPr/>
        </p:nvSpPr>
        <p:spPr>
          <a:xfrm>
            <a:off x="4920808" y="4745351"/>
            <a:ext cx="276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2022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solidFill>
                  <a:schemeClr val="accent3"/>
                </a:solidFill>
                <a:latin typeface="+mj-lt"/>
              </a:rPr>
              <a:t>2</a:t>
            </a:r>
            <a:r>
              <a:rPr lang="ru-RU" sz="2800" dirty="0"/>
              <a:t> </a:t>
            </a:r>
            <a:r>
              <a:rPr lang="ru-RU" sz="2800" dirty="0" smtClean="0"/>
              <a:t>нарушения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EB087-0CAB-C654-CF0D-04A74250DD5C}"/>
              </a:ext>
            </a:extLst>
          </p:cNvPr>
          <p:cNvSpPr txBox="1"/>
          <p:nvPr/>
        </p:nvSpPr>
        <p:spPr>
          <a:xfrm>
            <a:off x="4144956" y="5453520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7</a:t>
            </a:r>
            <a:r>
              <a:rPr lang="ru-RU" sz="2800" dirty="0" smtClean="0"/>
              <a:t> </a:t>
            </a:r>
            <a:r>
              <a:rPr lang="ru-RU" sz="2800" dirty="0"/>
              <a:t>мес. 2023 </a:t>
            </a:r>
            <a:r>
              <a:rPr lang="ru-RU" sz="2800" dirty="0"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→</a:t>
            </a:r>
            <a:r>
              <a:rPr lang="ru-RU" sz="2800" dirty="0"/>
              <a:t> </a:t>
            </a:r>
            <a:r>
              <a:rPr lang="ru-RU" sz="4000" dirty="0">
                <a:solidFill>
                  <a:schemeClr val="accent3"/>
                </a:solidFill>
                <a:latin typeface="+mj-lt"/>
              </a:rPr>
              <a:t>3</a:t>
            </a:r>
            <a:r>
              <a:rPr lang="ru-RU" sz="2800" dirty="0" smtClean="0"/>
              <a:t> </a:t>
            </a:r>
            <a:r>
              <a:rPr lang="ru-RU" sz="2800" dirty="0"/>
              <a:t>нарушения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828D8C-1D6D-D759-2007-112D90D91030}"/>
              </a:ext>
            </a:extLst>
          </p:cNvPr>
          <p:cNvSpPr txBox="1"/>
          <p:nvPr/>
        </p:nvSpPr>
        <p:spPr>
          <a:xfrm>
            <a:off x="3892391" y="3547645"/>
            <a:ext cx="6096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Количество выявленных нарушений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273660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96932F2-F559-BB9F-870B-46124BC7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10085544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НЕДОПУЩЕНИЕ ПРОПАГАНДЫ НЕТРАДИЦИОННЫХ СЕКСУАЛЬНЫХ ОТНОШЕНИЙ </a:t>
            </a:r>
            <a:br>
              <a:rPr lang="ru-RU" dirty="0"/>
            </a:br>
            <a:r>
              <a:rPr lang="ru-RU" sz="1800" dirty="0"/>
              <a:t>И (ИЛИ) ПРЕДПОЧТЕНИЙ, ПЕДОФИЛИИ, СМЕНЫ ПОЛА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4EB8BDC-653E-E7A4-7597-A6DFE76E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744989"/>
            <a:ext cx="11025898" cy="4365879"/>
          </a:xfrm>
        </p:spPr>
        <p:txBody>
          <a:bodyPr>
            <a:noAutofit/>
          </a:bodyPr>
          <a:lstStyle/>
          <a:p>
            <a:pPr marL="623888" indent="0">
              <a:buNone/>
            </a:pPr>
            <a:r>
              <a:rPr lang="ru-RU" sz="2000" dirty="0">
                <a:solidFill>
                  <a:schemeClr val="accent3"/>
                </a:solidFill>
              </a:rPr>
              <a:t>Не допускается использование средств массовой информации для распространения материалов, пропагандирующих нетрадиционные сексуальные отношения и (или) предпочтения. </a:t>
            </a:r>
          </a:p>
          <a:p>
            <a:pPr marL="0" indent="0">
              <a:buNone/>
            </a:pPr>
            <a:endParaRPr lang="ru-RU" sz="1800" dirty="0"/>
          </a:p>
          <a:p>
            <a:pPr marL="62388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Пропаганда</a:t>
            </a:r>
            <a:r>
              <a:rPr lang="ru-RU" sz="1800" dirty="0"/>
              <a:t> – распространение и внушение взглядов, идей, мнений с целью позитивно или негативно настроить аудиторию и стимулировать ее реакции в желательном направлении.</a:t>
            </a:r>
          </a:p>
          <a:p>
            <a:pPr marL="62388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Сексуальная ориентация </a:t>
            </a:r>
            <a:r>
              <a:rPr lang="ru-RU" sz="1800" dirty="0"/>
              <a:t>– направленность сексуально-эротических чувств и влечений на представителей определенного пола.</a:t>
            </a:r>
          </a:p>
          <a:p>
            <a:pPr marL="62388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Предпочтение</a:t>
            </a:r>
            <a:r>
              <a:rPr lang="ru-RU" sz="1800" dirty="0"/>
              <a:t> – признание по сравнению с кем-либо, чем-либо другим наиболее отвечающим тем или иным требованиям; предоставление преимущества.</a:t>
            </a:r>
          </a:p>
          <a:p>
            <a:pPr marL="623888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/>
              <a:t>Под </a:t>
            </a:r>
            <a:r>
              <a:rPr lang="ru-RU" sz="1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нетрадиционными сексуальными отношениями </a:t>
            </a:r>
            <a:r>
              <a:rPr lang="ru-RU" sz="1800" dirty="0"/>
              <a:t>понимается признание преимущества отношений, отличных от гетеросексуальных и моногамных.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8A9D1F-3DF6-C2BD-1B69-A9290364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1215D0-C849-B4A5-6D71-9DAF74EED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97" y="1814069"/>
            <a:ext cx="527688" cy="5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49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8F748-AF85-30FF-34A4-38C42156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- Пропаганда нетрадиционных сексуальных отношений?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809296-8CF0-0ED9-A175-89BDC833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56" y="1981007"/>
            <a:ext cx="7431553" cy="42729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Пропаганда нетрадиционных сексуальных отношений </a:t>
            </a:r>
            <a:r>
              <a:rPr lang="ru-RU" sz="1800" dirty="0"/>
              <a:t>– распространение информации, направленной на формирование:</a:t>
            </a:r>
          </a:p>
          <a:p>
            <a:pPr marL="446088" indent="-228600" algn="just">
              <a:lnSpc>
                <a:spcPct val="100000"/>
              </a:lnSpc>
              <a:buFont typeface="DIN Pro Cond Medium" panose="020B0606020101010102" pitchFamily="34" charset="-52"/>
              <a:buChar char="→"/>
            </a:pPr>
            <a:r>
              <a:rPr lang="ru-RU" sz="1800" dirty="0"/>
              <a:t>нетрадиционных сексуальных установок; </a:t>
            </a:r>
          </a:p>
          <a:p>
            <a:pPr marL="446088" indent="-228600" algn="just">
              <a:lnSpc>
                <a:spcPct val="100000"/>
              </a:lnSpc>
              <a:buFont typeface="DIN Pro Cond Medium" panose="020B0606020101010102" pitchFamily="34" charset="-52"/>
              <a:buChar char="→"/>
            </a:pPr>
            <a:r>
              <a:rPr lang="ru-RU" sz="1800" dirty="0"/>
              <a:t>привлекательности нетрадиционных сексуальных отношений; </a:t>
            </a:r>
          </a:p>
          <a:p>
            <a:pPr marL="446088" indent="-228600" algn="just">
              <a:lnSpc>
                <a:spcPct val="100000"/>
              </a:lnSpc>
              <a:buFont typeface="DIN Pro Cond Medium" panose="020B0606020101010102" pitchFamily="34" charset="-52"/>
              <a:buChar char="→"/>
            </a:pPr>
            <a:r>
              <a:rPr lang="ru-RU" sz="1800" dirty="0"/>
              <a:t>искаженного представления о социальной равноценности традиционных и нетрадиционных сексуальных отношений;</a:t>
            </a:r>
          </a:p>
          <a:p>
            <a:pPr marL="446088" indent="-228600" algn="just">
              <a:lnSpc>
                <a:spcPct val="100000"/>
              </a:lnSpc>
              <a:buFont typeface="DIN Pro Cond Medium" panose="020B0606020101010102" pitchFamily="34" charset="-52"/>
              <a:buChar char="→"/>
            </a:pPr>
            <a:r>
              <a:rPr lang="ru-RU" sz="1800" dirty="0"/>
              <a:t>навязывание информации о нетрадиционных сексуальных отношениях, вызывающей к ним интерес, пропаганда смены пола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D37937-CDB0-C74B-6745-02D51FE4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D424C7-A0A7-0D87-5EF2-917C3664CC6A}"/>
              </a:ext>
            </a:extLst>
          </p:cNvPr>
          <p:cNvPicPr/>
          <p:nvPr/>
        </p:nvPicPr>
        <p:blipFill rotWithShape="1">
          <a:blip r:embed="rId2" cstate="print"/>
          <a:srcRect l="26443" t="20798" r="42788" b="29913"/>
          <a:stretch/>
        </p:blipFill>
        <p:spPr bwMode="auto">
          <a:xfrm>
            <a:off x="8435789" y="2645177"/>
            <a:ext cx="2776989" cy="2025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Умножение 4">
            <a:extLst>
              <a:ext uri="{FF2B5EF4-FFF2-40B4-BE49-F238E27FC236}">
                <a16:creationId xmlns:a16="http://schemas.microsoft.com/office/drawing/2014/main" xmlns="" id="{7AAAE001-D55F-FCEC-A6D0-8ABE5D942BFA}"/>
              </a:ext>
            </a:extLst>
          </p:cNvPr>
          <p:cNvSpPr/>
          <p:nvPr/>
        </p:nvSpPr>
        <p:spPr>
          <a:xfrm>
            <a:off x="9340237" y="3535544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15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4DF6C5-36B5-2DF2-6F0A-A332D370A357}"/>
              </a:ext>
            </a:extLst>
          </p:cNvPr>
          <p:cNvSpPr txBox="1"/>
          <p:nvPr/>
        </p:nvSpPr>
        <p:spPr>
          <a:xfrm>
            <a:off x="2276938" y="2171429"/>
            <a:ext cx="7104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Информационная продукция (в том числе сайты, форумы, доски объявлений, страницы социальных сетей, чаты в сети "Интернет"), страницы клубов для лиц нетрадиционной сексуальной ориентации, сообщества и ресурсы знакомств людей нетрадиционной сексуальной ориентации, содержащая описания, фотографии, рисунки, аудио и видеоматериалы, описывающие и изображающие нетрадиционные сексуальные отношения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F0F5DF9B-424E-CF86-0F9C-3480FDA2EFEB}"/>
              </a:ext>
            </a:extLst>
          </p:cNvPr>
          <p:cNvSpPr/>
          <p:nvPr/>
        </p:nvSpPr>
        <p:spPr>
          <a:xfrm>
            <a:off x="7709958" y="4635666"/>
            <a:ext cx="641195" cy="55619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D05E7-195F-E457-9A26-BD87B21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ИНФОРМАЦИОННАЯ ПРОДУКЦИЯ</a:t>
            </a:r>
            <a:br>
              <a:rPr lang="ru-RU" dirty="0"/>
            </a:br>
            <a:r>
              <a:rPr lang="ru-RU" sz="1600" dirty="0"/>
              <a:t>ПРИЧИНЯЮЩАЯ ВРЕД ЗДОРОВЬЮ И (ИЛИ) РАЗВИТИЮ ДЕТЕЙ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F30D56-10C6-A311-686F-EF18177C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128" y="1507072"/>
            <a:ext cx="5325933" cy="692739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chemeClr val="accent3"/>
                </a:solidFill>
              </a:rPr>
              <a:t>ИНФОРМАЦИОННАЯ ПРОДУКЦИЯ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dirty="0"/>
              <a:t>ПРИЧИНЯЮЩАЯ ВРЕД ЗДОРОВЬЮ И (ИЛИ) РАЗВИТИЮ ДЕТЕЙ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B83CA6-195F-AF56-2E61-8F94B61F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F4C92EC-C104-B223-6ED3-473E57C0F8CA}"/>
              </a:ext>
            </a:extLst>
          </p:cNvPr>
          <p:cNvSpPr txBox="1">
            <a:spLocks/>
          </p:cNvSpPr>
          <p:nvPr/>
        </p:nvSpPr>
        <p:spPr>
          <a:xfrm>
            <a:off x="1483588" y="3976875"/>
            <a:ext cx="4155688" cy="1522318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dirty="0"/>
              <a:t>ОГРАНИЧЕННАЯ</a:t>
            </a:r>
            <a:br>
              <a:rPr lang="ru-RU" sz="2000" dirty="0"/>
            </a:br>
            <a:r>
              <a:rPr lang="ru-RU" dirty="0"/>
              <a:t>для распространения среди детей </a:t>
            </a:r>
            <a:br>
              <a:rPr lang="ru-RU" dirty="0"/>
            </a:br>
            <a:r>
              <a:rPr lang="ru-RU" dirty="0"/>
              <a:t>определенных возрастных категорий </a:t>
            </a:r>
            <a:br>
              <a:rPr lang="ru-RU" dirty="0"/>
            </a:b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«</a:t>
            </a:r>
            <a:r>
              <a:rPr lang="ru-RU" sz="1800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6+</a:t>
            </a: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», «</a:t>
            </a:r>
            <a:r>
              <a:rPr lang="ru-RU" sz="1800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12+</a:t>
            </a: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», «</a:t>
            </a:r>
            <a:r>
              <a:rPr lang="ru-RU" sz="1800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16+</a:t>
            </a: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ч. 3 ст. 5 436-ФЗ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670360D-2E30-8F2E-574F-09D6A8646C6D}"/>
              </a:ext>
            </a:extLst>
          </p:cNvPr>
          <p:cNvSpPr txBox="1">
            <a:spLocks/>
          </p:cNvSpPr>
          <p:nvPr/>
        </p:nvSpPr>
        <p:spPr>
          <a:xfrm>
            <a:off x="5943748" y="3932051"/>
            <a:ext cx="4155688" cy="1522318"/>
          </a:xfrm>
          <a:prstGeom prst="roundRect">
            <a:avLst>
              <a:gd name="adj" fmla="val 10031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/>
              <a:t>ЗАПРЕЩЕННАЯ</a:t>
            </a:r>
            <a:br>
              <a:rPr lang="ru-RU" sz="2000" dirty="0"/>
            </a:br>
            <a:r>
              <a:rPr lang="ru-RU" dirty="0"/>
              <a:t>для распространения среди детей </a:t>
            </a:r>
            <a:br>
              <a:rPr lang="ru-RU" dirty="0"/>
            </a:br>
            <a:r>
              <a:rPr lang="ru-RU" dirty="0"/>
              <a:t>(оборот не допускается в местах, доступных для детей)</a:t>
            </a:r>
            <a:br>
              <a:rPr lang="ru-RU" dirty="0"/>
            </a:b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«</a:t>
            </a:r>
            <a:r>
              <a:rPr lang="ru-RU" sz="1800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18+</a:t>
            </a:r>
            <a:r>
              <a:rPr lang="ru-RU" dirty="0">
                <a:solidFill>
                  <a:schemeClr val="accent1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»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ч. 2 ст. 5 436-ФЗ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C0FF561C-6F1F-8DC5-4B70-3C0698F9C761}"/>
              </a:ext>
            </a:extLst>
          </p:cNvPr>
          <p:cNvSpPr/>
          <p:nvPr/>
        </p:nvSpPr>
        <p:spPr>
          <a:xfrm>
            <a:off x="7638240" y="3591265"/>
            <a:ext cx="641195" cy="20631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7DBBA6-6EB0-6B12-AB88-3D348FA4FDC2}"/>
              </a:ext>
            </a:extLst>
          </p:cNvPr>
          <p:cNvSpPr txBox="1"/>
          <p:nvPr/>
        </p:nvSpPr>
        <p:spPr>
          <a:xfrm>
            <a:off x="6033395" y="5693888"/>
            <a:ext cx="4155688" cy="563701"/>
          </a:xfrm>
          <a:prstGeom prst="roundRect">
            <a:avLst>
              <a:gd name="adj" fmla="val 13194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</a:rPr>
              <a:t>ИНФОРМАЦИЯ, ПРОПАГАНДИРУЮЩАЯ </a:t>
            </a:r>
            <a:br>
              <a:rPr lang="ru-RU" sz="1400" dirty="0">
                <a:solidFill>
                  <a:schemeClr val="accent3"/>
                </a:solidFill>
              </a:rPr>
            </a:br>
            <a:r>
              <a:rPr lang="ru-RU" sz="1400" dirty="0">
                <a:solidFill>
                  <a:schemeClr val="accent3"/>
                </a:solidFill>
              </a:rPr>
              <a:t>НЕТРАДИЦИОННЫЕ СЕКСУАЛЬНЫЕ ОТНОШЕНИЯ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A03161DA-CB2F-EB8B-ECA3-BCB465D3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860" y="5097816"/>
            <a:ext cx="1580951" cy="6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A1FDEC8C-D0C0-AD48-BFA2-2FB80C1486D8}"/>
              </a:ext>
            </a:extLst>
          </p:cNvPr>
          <p:cNvSpPr/>
          <p:nvPr/>
        </p:nvSpPr>
        <p:spPr>
          <a:xfrm>
            <a:off x="3240835" y="3618159"/>
            <a:ext cx="641195" cy="20631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8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3516574-EE92-AE97-99DA-4EDC13C5D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93C396-738C-4F46-8DE5-48956045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3906685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rgbClr val="213B79"/>
                </a:solidFill>
                <a:latin typeface="+mj-lt"/>
              </a:rPr>
              <a:t>НЕДОПУЩЕНИЕ СЛУЧАЕВ ПУБЛИКАЦИИ В МАТЕРИАЛАХ ИНФОРМАЦИИ </a:t>
            </a:r>
            <a:r>
              <a:rPr lang="en-US" sz="2400" dirty="0">
                <a:solidFill>
                  <a:srgbClr val="213B79"/>
                </a:solidFill>
                <a:latin typeface="+mj-lt"/>
              </a:rPr>
              <a:t/>
            </a:r>
            <a:br>
              <a:rPr lang="en-US" sz="2400" dirty="0">
                <a:solidFill>
                  <a:srgbClr val="213B79"/>
                </a:solidFill>
                <a:latin typeface="+mj-lt"/>
              </a:rPr>
            </a:br>
            <a:r>
              <a:rPr lang="ru-RU" sz="2400" dirty="0">
                <a:solidFill>
                  <a:srgbClr val="213B79"/>
                </a:solidFill>
                <a:latin typeface="+mj-lt"/>
              </a:rPr>
              <a:t>О СПОСОБАХ, МЕТОДАХ ИЗГОТОВЛЕНИЯ И ИСПОЛЬЗОВАНИЯ, А ТАКЖЕ МЕСТАХ ПРИОБРЕТЕНИЯ НАРКОТИЧЕСКИХ СРЕДСТВ, ПСИХОТРОПНЫХ ВЕЩЕСТВ И ИХ ПРЕКУРСОРОВ, НОВЫХ ПОТЕНЦИАЛЬНО ОПАСНЫХ ПСИХОАКТИВНЫХ ВЕЩЕСТВ, </a:t>
            </a:r>
            <a:r>
              <a:rPr lang="en-US" sz="2400" dirty="0">
                <a:solidFill>
                  <a:srgbClr val="213B79"/>
                </a:solidFill>
                <a:latin typeface="+mj-lt"/>
              </a:rPr>
              <a:t/>
            </a:r>
            <a:br>
              <a:rPr lang="en-US" sz="2400" dirty="0">
                <a:solidFill>
                  <a:srgbClr val="213B79"/>
                </a:solidFill>
                <a:latin typeface="+mj-lt"/>
              </a:rPr>
            </a:br>
            <a:r>
              <a:rPr lang="ru-RU" sz="2400" dirty="0">
                <a:solidFill>
                  <a:srgbClr val="213B79"/>
                </a:solidFill>
                <a:latin typeface="+mj-lt"/>
              </a:rPr>
              <a:t>О СПОСОБАХ И МЕСТАХ КУЛЬТИВИРОВАНИЯ НАРКОСОДЕРЖАЩИХ РАСТЕНИЙ, </a:t>
            </a:r>
            <a:r>
              <a:rPr lang="en-US" sz="2400" dirty="0">
                <a:solidFill>
                  <a:srgbClr val="213B79"/>
                </a:solidFill>
                <a:latin typeface="+mj-lt"/>
              </a:rPr>
              <a:t/>
            </a:r>
            <a:br>
              <a:rPr lang="en-US" sz="2400" dirty="0">
                <a:solidFill>
                  <a:srgbClr val="213B79"/>
                </a:solidFill>
                <a:latin typeface="+mj-lt"/>
              </a:rPr>
            </a:br>
            <a:r>
              <a:rPr lang="ru-RU" sz="2400" dirty="0">
                <a:solidFill>
                  <a:srgbClr val="213B79"/>
                </a:solidFill>
                <a:latin typeface="+mj-lt"/>
              </a:rPr>
              <a:t>ПРОПАГАНДЫ ИХ ИСПОЛЬЗОВАНИЯ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06E29E-9096-CA63-8CD0-E280E59A534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6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C81DC6-D3B3-16C5-8257-9FF773B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565F2F-7480-642C-3166-567EFB4A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407924"/>
            <a:ext cx="11025898" cy="317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Пример распространения материалов, пропагандирующих нетрадиционные сексуальные отношения и (или) предпочтения </a:t>
            </a:r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BD9799-77B0-66EF-CA23-86DAEA34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FD81FB9-C331-C803-CDDE-63DD0D8C0080}"/>
              </a:ext>
            </a:extLst>
          </p:cNvPr>
          <p:cNvGrpSpPr/>
          <p:nvPr/>
        </p:nvGrpSpPr>
        <p:grpSpPr>
          <a:xfrm>
            <a:off x="2722880" y="1978669"/>
            <a:ext cx="6746240" cy="4385056"/>
            <a:chOff x="3305021" y="2080370"/>
            <a:chExt cx="5581958" cy="3628272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xmlns="" id="{DF28603D-A478-2DE7-FD7D-233885189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021" y="2080370"/>
              <a:ext cx="5581958" cy="362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xmlns="" id="{6E475D6E-90CA-079F-CAC9-4BC2D257E746}"/>
                </a:ext>
              </a:extLst>
            </p:cNvPr>
            <p:cNvSpPr txBox="1">
              <a:spLocks/>
            </p:cNvSpPr>
            <p:nvPr/>
          </p:nvSpPr>
          <p:spPr>
            <a:xfrm>
              <a:off x="3305021" y="5289550"/>
              <a:ext cx="5581958" cy="419092"/>
            </a:xfrm>
            <a:prstGeom prst="rect">
              <a:avLst/>
            </a:prstGeom>
            <a:solidFill>
              <a:srgbClr val="000000">
                <a:alpha val="54000"/>
              </a:srgbClr>
            </a:solidFill>
          </p:spPr>
          <p:txBody>
            <a:bodyPr vert="horz" lIns="288000" tIns="45720" rIns="91440" bIns="45720" rtlCol="0" anchor="ctr">
              <a:noAutofit/>
            </a:bodyPr>
            <a:lstStyle>
              <a:lvl1pPr marL="228605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14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23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32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41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50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59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69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78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600" dirty="0">
                  <a:solidFill>
                    <a:schemeClr val="bg1"/>
                  </a:solidFill>
                </a:rPr>
                <a:t>Художественный фильм «Горбатая гора» (2005 год)</a:t>
              </a:r>
            </a:p>
          </p:txBody>
        </p:sp>
      </p:grpSp>
      <p:sp>
        <p:nvSpPr>
          <p:cNvPr id="7" name="Умножение 4">
            <a:extLst>
              <a:ext uri="{FF2B5EF4-FFF2-40B4-BE49-F238E27FC236}">
                <a16:creationId xmlns:a16="http://schemas.microsoft.com/office/drawing/2014/main" xmlns="" id="{A19A9626-3737-2D96-3C80-95B6143D07CF}"/>
              </a:ext>
            </a:extLst>
          </p:cNvPr>
          <p:cNvSpPr/>
          <p:nvPr/>
        </p:nvSpPr>
        <p:spPr>
          <a:xfrm>
            <a:off x="7903214" y="2565913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67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C81DC6-D3B3-16C5-8257-9FF773B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Пример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BD9799-77B0-66EF-CA23-86DAEA34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224" y="1657597"/>
            <a:ext cx="6863732" cy="42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E475D6E-90CA-079F-CAC9-4BC2D257E746}"/>
              </a:ext>
            </a:extLst>
          </p:cNvPr>
          <p:cNvSpPr txBox="1">
            <a:spLocks/>
          </p:cNvSpPr>
          <p:nvPr/>
        </p:nvSpPr>
        <p:spPr>
          <a:xfrm>
            <a:off x="2510119" y="5450541"/>
            <a:ext cx="6822140" cy="421341"/>
          </a:xfrm>
          <a:prstGeom prst="rect">
            <a:avLst/>
          </a:prstGeom>
          <a:solidFill>
            <a:srgbClr val="000000">
              <a:alpha val="54000"/>
            </a:srgbClr>
          </a:solidFill>
        </p:spPr>
        <p:txBody>
          <a:bodyPr vert="horz" lIns="288000" tIns="45720" rIns="91440" bIns="45720" rtlCol="0" anchor="ctr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Художественный фильм </a:t>
            </a: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altLang="ru-RU" sz="1600" dirty="0" smtClean="0">
                <a:solidFill>
                  <a:schemeClr val="bg1"/>
                </a:solidFill>
              </a:rPr>
              <a:t>В джазе только девушки» (1959 год)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7B0EFE6-CF88-67F7-9CCE-CDDBC2F6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194" y="4366383"/>
            <a:ext cx="2120358" cy="22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676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6913C-B39A-C4BA-FA4E-0962063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допускается использование средств массовой информации </a:t>
            </a:r>
            <a:br>
              <a:rPr lang="ru-RU" dirty="0"/>
            </a:br>
            <a:r>
              <a:rPr lang="ru-RU" sz="1600" dirty="0"/>
              <a:t>для распространения материалов, пропагандирующих смену пола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AD0EEB-2734-7AAF-BCCD-39696FBE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99" y="3290048"/>
            <a:ext cx="6968282" cy="308940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В </a:t>
            </a:r>
            <a:r>
              <a:rPr lang="ru-RU" sz="1800" dirty="0">
                <a:solidFill>
                  <a:schemeClr val="accent1"/>
                </a:solidFill>
              </a:rPr>
              <a:t>соответствии со ст. 5 Федерального закона от 29.12.2010 № 436-ФЗ «О защите детей от информации, причиняющей вред их здоровью и развитию» к информации, запрещенной для распространения среди детей, относится информация, способная вызвать у детей желание сменить пол.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16429C-B924-1F58-A4C4-E2470BA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B8FD1E-6995-AAE2-D464-C19815ACDC0C}"/>
              </a:ext>
            </a:extLst>
          </p:cNvPr>
          <p:cNvPicPr/>
          <p:nvPr/>
        </p:nvPicPr>
        <p:blipFill rotWithShape="1">
          <a:blip r:embed="rId2" cstate="print"/>
          <a:srcRect l="30930" t="20228" r="31250" b="11108"/>
          <a:stretch/>
        </p:blipFill>
        <p:spPr bwMode="auto">
          <a:xfrm>
            <a:off x="8019152" y="1983120"/>
            <a:ext cx="34563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Умножение 4">
            <a:extLst>
              <a:ext uri="{FF2B5EF4-FFF2-40B4-BE49-F238E27FC236}">
                <a16:creationId xmlns:a16="http://schemas.microsoft.com/office/drawing/2014/main" xmlns="" id="{685253F6-EE8B-18F8-299E-2CF0A485922A}"/>
              </a:ext>
            </a:extLst>
          </p:cNvPr>
          <p:cNvSpPr/>
          <p:nvPr/>
        </p:nvSpPr>
        <p:spPr>
          <a:xfrm>
            <a:off x="8181438" y="2092912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8893" y="1613664"/>
            <a:ext cx="697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Трансгендерный</a:t>
            </a:r>
            <a:r>
              <a:rPr lang="ru-RU" dirty="0" smtClean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 переход </a:t>
            </a:r>
            <a:r>
              <a:rPr lang="ru-RU" dirty="0" smtClean="0"/>
              <a:t>– процесс приведения </a:t>
            </a:r>
            <a:r>
              <a:rPr lang="ru-RU" dirty="0" err="1" smtClean="0"/>
              <a:t>гендерной</a:t>
            </a:r>
            <a:r>
              <a:rPr lang="ru-RU" dirty="0" smtClean="0"/>
              <a:t> роли и тела человека в соответствие с его внутренним самоощущением – </a:t>
            </a:r>
            <a:r>
              <a:rPr lang="ru-RU" dirty="0" err="1" smtClean="0"/>
              <a:t>гендерной</a:t>
            </a:r>
            <a:r>
              <a:rPr lang="ru-RU" dirty="0" smtClean="0"/>
              <a:t> идентичностью.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7859" y="2607841"/>
            <a:ext cx="5751966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Включает в себя: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 smtClean="0"/>
              <a:t>социализацию в новой </a:t>
            </a:r>
            <a:r>
              <a:rPr lang="ru-RU" altLang="ru-RU" dirty="0" err="1" smtClean="0"/>
              <a:t>гендерной</a:t>
            </a:r>
            <a:r>
              <a:rPr lang="ru-RU" altLang="ru-RU" dirty="0" smtClean="0"/>
              <a:t> роли;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 smtClean="0"/>
              <a:t>смену паспортного имени и юридического  пола;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 smtClean="0"/>
              <a:t>медицинские процедуры по изменению внешних половых признаков.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7047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ст. 6.21 КоАП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ст. 6.21 КоАП РФ </a:t>
            </a:r>
          </a:p>
          <a:p>
            <a:pPr marL="0" indent="0" algn="ju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16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Пропаганда нетрадиционных сексуальных отношений и (или) предпочтений либо смены пола, выразившаяся в распространении информации и (или) совершении публичных действий, направленных на формирование нетрадиционных сексуальных установок, привлекательности нетрадиционных сексуальных отношений и (или) предпочтений либо смены пола или искаженного представления о социальной равноценности традиционных и нетрадиционных сексуальных отношений и (или) предпочтений, либо навязывание информации о нетрадиционных сексуальных отношениях и (или) предпочтениях либо смене пола, вызывающей интерес к таким отношениям и (или) предпочтениям либо смене пола, за исключением случаев, предусмотренных статьей 6.21.1 настоящего Кодекса, если эти действия не содержат признаков уголовно наказуемого деяния, влечет наложение административного штрафа: 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граждан до </a:t>
            </a:r>
            <a:r>
              <a:rPr lang="ru-RU" sz="2000" dirty="0"/>
              <a:t>100</a:t>
            </a:r>
            <a:r>
              <a:rPr lang="ru-RU" sz="1600" dirty="0"/>
              <a:t> тысяч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должностных лиц до </a:t>
            </a:r>
            <a:r>
              <a:rPr lang="ru-RU" sz="2000" dirty="0"/>
              <a:t>200</a:t>
            </a:r>
            <a:r>
              <a:rPr lang="ru-RU" sz="1600" dirty="0"/>
              <a:t> тысяч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юридических лиц до </a:t>
            </a:r>
            <a:r>
              <a:rPr lang="ru-RU" sz="2000" dirty="0"/>
              <a:t>1</a:t>
            </a:r>
            <a:r>
              <a:rPr lang="ru-RU" sz="1600" dirty="0"/>
              <a:t> миллиона рублей либо административное приостановление деятельности на срок до </a:t>
            </a:r>
            <a:r>
              <a:rPr lang="ru-RU" sz="2000" dirty="0"/>
              <a:t>90</a:t>
            </a:r>
            <a:r>
              <a:rPr lang="ru-RU" sz="1600" dirty="0"/>
              <a:t> суток.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70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F6B705D-EFD2-A1FC-85F5-26E2C652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907" y="3429000"/>
            <a:ext cx="4118187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6913C-B39A-C4BA-FA4E-0962063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допускается использование средств массовой информации </a:t>
            </a:r>
            <a:br>
              <a:rPr lang="ru-RU" dirty="0"/>
            </a:br>
            <a:r>
              <a:rPr lang="ru-RU" sz="1600" dirty="0"/>
              <a:t>для распространения материалов, пропагандирующих педофилию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AD0EEB-2734-7AAF-BCCD-39696FBE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59" y="1707695"/>
            <a:ext cx="6968282" cy="141650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Педофилия </a:t>
            </a:r>
            <a:r>
              <a:rPr lang="ru-RU" sz="1800" dirty="0"/>
              <a:t>– половое влечение к детям </a:t>
            </a:r>
            <a:r>
              <a:rPr lang="ru-RU" sz="1800" dirty="0" err="1"/>
              <a:t>предпубертатного</a:t>
            </a:r>
            <a:r>
              <a:rPr lang="ru-RU" sz="1800" dirty="0"/>
              <a:t> или раннего пубертатного возраста (до 12 лет), включающее сексуальные фантазии, рассматривания, общение в сети «Интернет» с детьми, стремление к реализации половой активности, действия насильственного характера.</a:t>
            </a:r>
          </a:p>
        </p:txBody>
      </p:sp>
      <p:sp>
        <p:nvSpPr>
          <p:cNvPr id="6" name="Умножение 4">
            <a:extLst>
              <a:ext uri="{FF2B5EF4-FFF2-40B4-BE49-F238E27FC236}">
                <a16:creationId xmlns:a16="http://schemas.microsoft.com/office/drawing/2014/main" xmlns="" id="{685253F6-EE8B-18F8-299E-2CF0A485922A}"/>
              </a:ext>
            </a:extLst>
          </p:cNvPr>
          <p:cNvSpPr/>
          <p:nvPr/>
        </p:nvSpPr>
        <p:spPr>
          <a:xfrm>
            <a:off x="6589188" y="3042872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16429C-B924-1F58-A4C4-E2470BA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4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ст. 6.21.1 КоАП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ст. 6.21.1 КоАП РФ </a:t>
            </a:r>
          </a:p>
          <a:p>
            <a:pPr marL="0" indent="0" algn="ju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16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Пропаганда педофилии, выразившаяся в распространении информации, направленной на обоснование и (или) оправдание педофилии или формирование привлекательности педофилии, либо навязывание информации о педофилии, вызывающей интерес к педофилии, за исключением случаев, предусмотренных статьей 6.20 настоящего Кодекса, если эти действия не содержат признаков уголовно наказуемого деяния, влечет наложение административного штрафа: 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граждан  до </a:t>
            </a:r>
            <a:r>
              <a:rPr lang="ru-RU" sz="2000" dirty="0"/>
              <a:t>400</a:t>
            </a:r>
            <a:r>
              <a:rPr lang="ru-RU" sz="1600" dirty="0"/>
              <a:t> тысяч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должностных лиц до </a:t>
            </a:r>
            <a:r>
              <a:rPr lang="ru-RU" sz="2000" dirty="0"/>
              <a:t>800</a:t>
            </a:r>
            <a:r>
              <a:rPr lang="ru-RU" sz="1600" dirty="0"/>
              <a:t> тысяч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юридических лиц до </a:t>
            </a:r>
            <a:r>
              <a:rPr lang="ru-RU" sz="2000" dirty="0"/>
              <a:t>4</a:t>
            </a:r>
            <a:r>
              <a:rPr lang="ru-RU" sz="1600" dirty="0"/>
              <a:t> миллионов рублей либо административное приостановление деятельности на срок до </a:t>
            </a:r>
            <a:r>
              <a:rPr lang="ru-RU" sz="2000" dirty="0"/>
              <a:t>90</a:t>
            </a:r>
            <a:r>
              <a:rPr lang="ru-RU" sz="1600" dirty="0"/>
              <a:t> суток.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137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6BFD7A3-030D-A66F-F0AE-855F6577A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745F7CAC-A9D1-D2D1-9952-2D23E6D92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Отдел контроля и надзора в сфере массовых коммуникаций</a:t>
            </a:r>
          </a:p>
          <a:p>
            <a:endParaRPr lang="ru-RU" dirty="0"/>
          </a:p>
          <a:p>
            <a:r>
              <a:rPr lang="ru-RU" dirty="0"/>
              <a:t>тел. (4162) 49-40-24 </a:t>
            </a:r>
          </a:p>
          <a:p>
            <a:r>
              <a:rPr lang="ru-RU" dirty="0">
                <a:hlinkClick r:id="rId2"/>
              </a:rPr>
              <a:t>rsockanc28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ru-RU" dirty="0">
                <a:hlinkClick r:id="rId2"/>
              </a:rPr>
              <a:t>rkn.gov.ru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407599-EE19-960B-5E8A-923184594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5075" y="6464300"/>
            <a:ext cx="796925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94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0E743-D58A-55D9-9DD6-067F9C26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9C22D-AD4A-7525-5C5C-312AC336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983996"/>
            <a:ext cx="4779967" cy="440442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3"/>
                </a:solidFill>
                <a:latin typeface="+mj-lt"/>
              </a:rPr>
              <a:t>НАПОМИНАЕТ ПУДРУ!!!</a:t>
            </a:r>
            <a:endParaRPr lang="en-US" sz="1600" dirty="0">
              <a:solidFill>
                <a:schemeClr val="accent3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Соль наркотик </a:t>
            </a:r>
            <a:r>
              <a:rPr lang="ru-RU" sz="1400" dirty="0"/>
              <a:t>– кристаллическое вещество, напоминающее своей консистенцией сахарную пудру. Мелкие кристаллики, изначально белого цвета, которые могут видоизменяться, как в окрасе, так и в форме употребления. </a:t>
            </a:r>
            <a:endParaRPr lang="en-US" sz="1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/>
              <a:t>Солевой порошок часто окрашивают в голубой и другие цвета, его растворяют для пропитывания табака, употребляют в виде раствора внутрь, а также для внутривенного введения. Порошок вдыхают, наносят на слизистую, рассасывают.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1ACC77-6C51-79C3-8330-79A2C5F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DE45BA1-0BB9-22F4-6AC3-2F5E3C6A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584" y="2114027"/>
            <a:ext cx="5755961" cy="3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F96083D-750C-00A9-0B59-4037CB20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027" y="4741579"/>
            <a:ext cx="1843613" cy="9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4">
            <a:extLst>
              <a:ext uri="{FF2B5EF4-FFF2-40B4-BE49-F238E27FC236}">
                <a16:creationId xmlns:a16="http://schemas.microsoft.com/office/drawing/2014/main" xmlns="" id="{A1FA3431-73CE-00F0-DFA2-4BC560A437B0}"/>
              </a:ext>
            </a:extLst>
          </p:cNvPr>
          <p:cNvSpPr/>
          <p:nvPr/>
        </p:nvSpPr>
        <p:spPr>
          <a:xfrm>
            <a:off x="7103082" y="2044772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56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03" y="596627"/>
            <a:ext cx="9581263" cy="692739"/>
          </a:xfrm>
        </p:spPr>
        <p:txBody>
          <a:bodyPr>
            <a:normAutofit/>
          </a:bodyPr>
          <a:lstStyle/>
          <a:p>
            <a:r>
              <a:rPr lang="ru-RU" dirty="0" smtClean="0"/>
              <a:t>Запрещается!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82706" y="1237129"/>
          <a:ext cx="11143129" cy="509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6D179-3970-CAAE-66AE-6568C90B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7D73D8-B109-6258-B6C2-D2F8D56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5D756FD-3004-6469-CC99-14BF497A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0597" y="1792867"/>
            <a:ext cx="2783290" cy="37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77D03B1-758A-4C3F-3CB1-80F4B972E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51"/>
          <a:stretch/>
        </p:blipFill>
        <p:spPr bwMode="auto">
          <a:xfrm>
            <a:off x="3465197" y="1792867"/>
            <a:ext cx="2532678" cy="37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4">
            <a:extLst>
              <a:ext uri="{FF2B5EF4-FFF2-40B4-BE49-F238E27FC236}">
                <a16:creationId xmlns:a16="http://schemas.microsoft.com/office/drawing/2014/main" xmlns="" id="{7133F86A-3A14-7CC3-7ADA-7BBAE0B1A308}"/>
              </a:ext>
            </a:extLst>
          </p:cNvPr>
          <p:cNvSpPr/>
          <p:nvPr/>
        </p:nvSpPr>
        <p:spPr>
          <a:xfrm>
            <a:off x="1848637" y="2011319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2F3410A-ABB8-2E0C-B96B-11EEA837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1776" y="1792867"/>
            <a:ext cx="5254717" cy="37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7B0EFE6-CF88-67F7-9CCE-CDDBC2F6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1642" y="4124335"/>
            <a:ext cx="2120358" cy="22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69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исключить ошибки?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592759" y="1409327"/>
          <a:ext cx="11025500" cy="504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600" dirty="0"/>
              <a:t>по ст. 6.13 КоАП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8" y="1382574"/>
            <a:ext cx="9695251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 1 ст. 6.13 КоАП РФ </a:t>
            </a:r>
          </a:p>
          <a:p>
            <a:pPr marL="0" indent="0" algn="ju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ru-RU" sz="1600" dirty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Пропаганда либо незаконная реклама наркотических средств, психотропных веществ или их прекурсоров, растений, содержащих наркотические средства или психотропные вещества либо их прекурсоры, и их частей, содержащих наркотические средства или психотропные вещества либо их прекурсоры, а также новых потенциально опасных психоактивных веществ – влечет: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наложение административного штрафа на граждан в размере </a:t>
            </a:r>
            <a:r>
              <a:rPr lang="ru-RU" sz="1600" dirty="0">
                <a:cs typeface="DIN Pro Cond Black" panose="020B0A06020101010102" pitchFamily="34" charset="-52"/>
              </a:rPr>
              <a:t>от </a:t>
            </a:r>
            <a:r>
              <a:rPr lang="ru-RU" sz="1800" dirty="0">
                <a:cs typeface="DIN Pro Cond Black" panose="020B0A06020101010102" pitchFamily="34" charset="-52"/>
              </a:rPr>
              <a:t>4</a:t>
            </a:r>
            <a:r>
              <a:rPr lang="ru-RU" sz="1600" dirty="0">
                <a:cs typeface="DIN Pro Cond Black" panose="020B0A06020101010102" pitchFamily="34" charset="-52"/>
              </a:rPr>
              <a:t> тысяч до </a:t>
            </a:r>
            <a:r>
              <a:rPr lang="ru-RU" sz="1800" dirty="0">
                <a:cs typeface="DIN Pro Cond Black" panose="020B0A06020101010102" pitchFamily="34" charset="-52"/>
              </a:rPr>
              <a:t>5</a:t>
            </a:r>
            <a:r>
              <a:rPr lang="ru-RU" sz="1600" dirty="0">
                <a:cs typeface="DIN Pro Cond Black" panose="020B0A06020101010102" pitchFamily="34" charset="-52"/>
              </a:rPr>
              <a:t> тысяч рублей </a:t>
            </a:r>
            <a:r>
              <a:rPr lang="ru-RU" sz="1600" dirty="0"/>
              <a:t>с конфискацией рекламной продукции и оборудования, использованного для ее изготовления;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должностных лиц - </a:t>
            </a:r>
            <a:r>
              <a:rPr lang="ru-RU" sz="1600" dirty="0">
                <a:cs typeface="DIN Pro Cond Black" panose="020B0A06020101010102" pitchFamily="34" charset="-52"/>
              </a:rPr>
              <a:t>от </a:t>
            </a:r>
            <a:r>
              <a:rPr lang="ru-RU" sz="1800" dirty="0">
                <a:cs typeface="DIN Pro Cond Black" panose="020B0A06020101010102" pitchFamily="34" charset="-52"/>
              </a:rPr>
              <a:t>40</a:t>
            </a:r>
            <a:r>
              <a:rPr lang="ru-RU" sz="1600" dirty="0">
                <a:cs typeface="DIN Pro Cond Black" panose="020B0A06020101010102" pitchFamily="34" charset="-52"/>
              </a:rPr>
              <a:t> тысяч до </a:t>
            </a:r>
            <a:r>
              <a:rPr lang="ru-RU" sz="1800" dirty="0">
                <a:cs typeface="DIN Pro Cond Black" panose="020B0A06020101010102" pitchFamily="34" charset="-52"/>
              </a:rPr>
              <a:t>50</a:t>
            </a:r>
            <a:r>
              <a:rPr lang="ru-RU" sz="1600" dirty="0">
                <a:cs typeface="DIN Pro Cond Black" panose="020B0A06020101010102" pitchFamily="34" charset="-52"/>
              </a:rPr>
              <a:t> тысяч рублей</a:t>
            </a:r>
            <a:r>
              <a:rPr lang="ru-RU" sz="1600" dirty="0"/>
              <a:t>;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лиц, осуществляющих предпринимательскую деятельность без образования юридического лица, - </a:t>
            </a:r>
            <a:r>
              <a:rPr lang="ru-RU" sz="1600" dirty="0">
                <a:cs typeface="DIN Pro Cond Black" panose="020B0A06020101010102" pitchFamily="34" charset="-52"/>
              </a:rPr>
              <a:t>от </a:t>
            </a:r>
            <a:r>
              <a:rPr lang="ru-RU" sz="1800" dirty="0">
                <a:cs typeface="DIN Pro Cond Black" panose="020B0A06020101010102" pitchFamily="34" charset="-52"/>
              </a:rPr>
              <a:t>40</a:t>
            </a:r>
            <a:r>
              <a:rPr lang="ru-RU" sz="1600" dirty="0">
                <a:cs typeface="DIN Pro Cond Black" panose="020B0A06020101010102" pitchFamily="34" charset="-52"/>
              </a:rPr>
              <a:t> тысяч до </a:t>
            </a:r>
            <a:r>
              <a:rPr lang="ru-RU" sz="1800" dirty="0">
                <a:cs typeface="DIN Pro Cond Black" panose="020B0A06020101010102" pitchFamily="34" charset="-52"/>
              </a:rPr>
              <a:t>50</a:t>
            </a:r>
            <a:r>
              <a:rPr lang="ru-RU" sz="1600" dirty="0">
                <a:cs typeface="DIN Pro Cond Black" panose="020B0A06020101010102" pitchFamily="34" charset="-52"/>
              </a:rPr>
              <a:t> тысяч рублей </a:t>
            </a:r>
            <a:r>
              <a:rPr lang="ru-RU" sz="1600" dirty="0"/>
              <a:t>с конфискацией рекламной продукции и оборудования, использованного для ее изготовления либо административное приостановление деятельности на срок </a:t>
            </a:r>
            <a:r>
              <a:rPr lang="ru-RU" sz="1600" dirty="0">
                <a:cs typeface="DIN Pro Cond Black" panose="020B0A06020101010102" pitchFamily="34" charset="-52"/>
              </a:rPr>
              <a:t>до</a:t>
            </a:r>
            <a:r>
              <a:rPr lang="ru-RU" sz="1600" dirty="0"/>
              <a:t> </a:t>
            </a:r>
            <a:r>
              <a:rPr lang="ru-RU" sz="1800" dirty="0">
                <a:cs typeface="DIN Pro Cond Black" panose="020B0A06020101010102" pitchFamily="34" charset="-52"/>
              </a:rPr>
              <a:t>90</a:t>
            </a:r>
            <a:r>
              <a:rPr lang="ru-RU" sz="1600" dirty="0">
                <a:cs typeface="DIN Pro Cond Black" panose="020B0A06020101010102" pitchFamily="34" charset="-52"/>
              </a:rPr>
              <a:t> суток </a:t>
            </a:r>
            <a:r>
              <a:rPr lang="ru-RU" sz="1600" dirty="0"/>
              <a:t>с конфискацией рекламной продукции и оборудования, использованного для ее изготовления;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1600" dirty="0"/>
              <a:t>на юридических лиц – </a:t>
            </a:r>
            <a:r>
              <a:rPr lang="ru-RU" sz="1600" dirty="0">
                <a:cs typeface="DIN Pro Cond Black" panose="020B0A06020101010102" pitchFamily="34" charset="-52"/>
              </a:rPr>
              <a:t>от </a:t>
            </a:r>
            <a:r>
              <a:rPr lang="ru-RU" sz="1800" dirty="0">
                <a:cs typeface="DIN Pro Cond Black" panose="020B0A06020101010102" pitchFamily="34" charset="-52"/>
              </a:rPr>
              <a:t>800</a:t>
            </a:r>
            <a:r>
              <a:rPr lang="ru-RU" sz="1600" dirty="0">
                <a:cs typeface="DIN Pro Cond Black" panose="020B0A06020101010102" pitchFamily="34" charset="-52"/>
              </a:rPr>
              <a:t> тысяч до </a:t>
            </a:r>
            <a:r>
              <a:rPr lang="ru-RU" sz="1800" dirty="0">
                <a:cs typeface="DIN Pro Cond Black" panose="020B0A06020101010102" pitchFamily="34" charset="-52"/>
              </a:rPr>
              <a:t>1</a:t>
            </a:r>
            <a:r>
              <a:rPr lang="ru-RU" sz="1600" dirty="0">
                <a:cs typeface="DIN Pro Cond Black" panose="020B0A06020101010102" pitchFamily="34" charset="-52"/>
              </a:rPr>
              <a:t> миллиона рублей </a:t>
            </a:r>
            <a:r>
              <a:rPr lang="ru-RU" sz="1600" dirty="0"/>
              <a:t>с конфискацией рекламной продукции и оборудования, использованного для ее изготовления либо административное приостановление деятельности на срок </a:t>
            </a:r>
            <a:r>
              <a:rPr lang="ru-RU" sz="1600" dirty="0">
                <a:cs typeface="DIN Pro Cond Black" panose="020B0A06020101010102" pitchFamily="34" charset="-52"/>
              </a:rPr>
              <a:t>до </a:t>
            </a:r>
            <a:r>
              <a:rPr lang="ru-RU" sz="1800" dirty="0">
                <a:cs typeface="DIN Pro Cond Black" panose="020B0A06020101010102" pitchFamily="34" charset="-52"/>
              </a:rPr>
              <a:t>90</a:t>
            </a:r>
            <a:r>
              <a:rPr lang="ru-RU" sz="1600" dirty="0"/>
              <a:t> </a:t>
            </a:r>
            <a:r>
              <a:rPr lang="ru-RU" sz="1600" dirty="0">
                <a:cs typeface="DIN Pro Cond Black" panose="020B0A06020101010102" pitchFamily="34" charset="-52"/>
              </a:rPr>
              <a:t>суток</a:t>
            </a:r>
            <a:r>
              <a:rPr lang="ru-RU" sz="1600" dirty="0"/>
              <a:t> с конфискацией рекламной продукции и оборудования, использованного для ее изготовления.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BE4EF86-75E7-9A64-428A-08015EFE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75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EE8B4-7217-12B6-E0DE-9B025284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Предупреждение!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A02A-B6C3-28CB-74BD-BB134D1F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14" y="2202197"/>
            <a:ext cx="6054379" cy="3704779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/>
              <a:t>В случае выявления </a:t>
            </a:r>
            <a:r>
              <a:rPr lang="ru-RU" sz="1800" dirty="0" smtClean="0"/>
              <a:t>пропаганды </a:t>
            </a:r>
            <a:r>
              <a:rPr lang="ru-RU" sz="1800" dirty="0"/>
              <a:t>наркотических  средств, выносится письменное предупреждение учредителю и (или) редакции СМИ о недопустимости нарушения действующего законодательства РФ.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/>
              <a:t>Если в течение года будет вынесено повторное </a:t>
            </a:r>
            <a:r>
              <a:rPr lang="ru-RU" sz="1800" dirty="0">
                <a:solidFill>
                  <a:schemeClr val="accent3"/>
                </a:solidFill>
              </a:rPr>
              <a:t>предупреждение</a:t>
            </a:r>
            <a:r>
              <a:rPr lang="ru-RU" sz="1800" dirty="0"/>
              <a:t>, Роскомнадзор имеет право направить в суд исковое заявление о прекращении деятельности СМИ.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C4B150-46DF-307A-0E58-C9142CDA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2907BC-329A-6108-02C2-7FCE1460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267" y="2166338"/>
            <a:ext cx="3985753" cy="2634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CE85FC-B17F-8803-E772-B85E706D7C21}"/>
              </a:ext>
            </a:extLst>
          </p:cNvPr>
          <p:cNvSpPr txBox="1"/>
          <p:nvPr/>
        </p:nvSpPr>
        <p:spPr>
          <a:xfrm rot="20574132">
            <a:off x="8302909" y="4686794"/>
            <a:ext cx="295232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2FC24E-F973-0CDD-ED12-02C92CF38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786" y="140433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54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AAD57-31BD-5232-33B5-49B13B1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10229094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СОБЛЮДЕНИЕ ТРЕБОВАНИЙ ЗАКОНОДАТЕЛЬСТВА РОССИЙСКОЙ ФЕДЕРАЦИИ </a:t>
            </a:r>
            <a:br>
              <a:rPr lang="ru-RU" dirty="0"/>
            </a:br>
            <a:r>
              <a:rPr lang="ru-RU" sz="1600" dirty="0"/>
              <a:t>В ЧАСТИ РАСПРОСТРАНЕНИЯ МАТЕРИАЛОВ И СООБЩЕНИЙ ИНОСТРАННЫХ АГЕНТОВ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13A81E-80D7-C93D-89EF-4811E93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70656" y="2165879"/>
            <a:ext cx="9866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DIN Pro Cond Black" panose="020B0A06020101010102" pitchFamily="34" charset="-52"/>
                <a:cs typeface="DIN Pro Cond Black" panose="020B0A06020101010102" pitchFamily="34" charset="-52"/>
              </a:rPr>
              <a:t>Иностранный агент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- лицо, получившее поддержку и (или) находящееся под иностранным влиянием в иных формах и осуществляющее деятельность, виды которой установлены статьей 4 Федерального закона от 14.07.2022 года № 255-ФЗ «О контроле за деятельностью лиц, находящихся под иностранным влиянием»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06482096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комнадзор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имер доклада ГД на ВКС 03.06_правка шаблона" id="{6EF135AF-4DDA-44AD-8901-0DA2B0728C27}" vid="{48EC9E10-8F01-4974-82E9-9B1FBDCD8D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РКН широкоформатный</Template>
  <TotalTime>2874</TotalTime>
  <Words>1559</Words>
  <Application>Microsoft Office PowerPoint</Application>
  <PresentationFormat>Произвольный</PresentationFormat>
  <Paragraphs>136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DIN Pro Black</vt:lpstr>
      <vt:lpstr>DIN Pro Cond Medium</vt:lpstr>
      <vt:lpstr>DIN Pro Cond Black</vt:lpstr>
      <vt:lpstr>Times New Roman</vt:lpstr>
      <vt:lpstr>DIN Pro Cond Bold</vt:lpstr>
      <vt:lpstr>Wingdings</vt:lpstr>
      <vt:lpstr>Calibri</vt:lpstr>
      <vt:lpstr>Роскомнадзор</vt:lpstr>
      <vt:lpstr>Основные требования законодательства Российской Федерации, предъявляемые к телерадиовещанию</vt:lpstr>
      <vt:lpstr>Слайд 2</vt:lpstr>
      <vt:lpstr>ПРИМЕР</vt:lpstr>
      <vt:lpstr>Запрещается!</vt:lpstr>
      <vt:lpstr>ПРИМЕР</vt:lpstr>
      <vt:lpstr>Как исключить ошибки? </vt:lpstr>
      <vt:lpstr>Административная ответственность  по ст. 6.13 КоАП РФ</vt:lpstr>
      <vt:lpstr>Предупреждение!</vt:lpstr>
      <vt:lpstr>СОБЛЮДЕНИЕ ТРЕБОВАНИЙ ЗАКОНОДАТЕЛЬСТВА РОССИЙСКОЙ ФЕДЕРАЦИИ  В ЧАСТИ РАСПРОСТРАНЕНИЯ МАТЕРИАЛОВ И СООБЩЕНИЙ ИНОСТРАННЫХ АГЕНТОВ</vt:lpstr>
      <vt:lpstr>Статья 4 Закона Российской Федерации от 27 декабря 1991 года №2124-1 «О средствах массовой информации» </vt:lpstr>
      <vt:lpstr>Слайд 11</vt:lpstr>
      <vt:lpstr>Пример</vt:lpstr>
      <vt:lpstr>Реестр Иностранных агентов</vt:lpstr>
      <vt:lpstr>Дополнение в статью 5 Федерального закона от 29.12.2010 № 436-ФЗ  «О защите детей от информации, причиняющей вред их здоровью и развитию» </vt:lpstr>
      <vt:lpstr>Административная ответственность  по ч. 2.1 ст. 13.15 КоАП РФ</vt:lpstr>
      <vt:lpstr>Нарушения</vt:lpstr>
      <vt:lpstr>НЕДОПУЩЕНИЕ ПРОПАГАНДЫ НЕТРАДИЦИОННЫХ СЕКСУАЛЬНЫХ ОТНОШЕНИЙ  И (ИЛИ) ПРЕДПОЧТЕНИЙ, ПЕДОФИЛИИ, СМЕНЫ ПОЛА</vt:lpstr>
      <vt:lpstr>Что такое - Пропаганда нетрадиционных сексуальных отношений?</vt:lpstr>
      <vt:lpstr>ИНФОРМАЦИОННАЯ ПРОДУКЦИЯ ПРИЧИНЯЮЩАЯ ВРЕД ЗДОРОВЬЮ И (ИЛИ) РАЗВИТИЮ ДЕТЕЙ</vt:lpstr>
      <vt:lpstr>Пример</vt:lpstr>
      <vt:lpstr>Пример</vt:lpstr>
      <vt:lpstr>Не допускается использование средств массовой информации  для распространения материалов, пропагандирующих смену пола</vt:lpstr>
      <vt:lpstr>Административная ответственность  по ст. 6.21 КоАП РФ</vt:lpstr>
      <vt:lpstr>Не допускается использование средств массовой информации  для распространения материалов, пропагандирующих педофилию</vt:lpstr>
      <vt:lpstr>Административная ответственность  по ст. 6.21.1 КоАП РФ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Виктор Андреевич</dc:creator>
  <cp:lastModifiedBy>Нестерова С</cp:lastModifiedBy>
  <cp:revision>258</cp:revision>
  <cp:lastPrinted>2021-06-10T15:23:51Z</cp:lastPrinted>
  <dcterms:created xsi:type="dcterms:W3CDTF">2021-06-09T14:27:09Z</dcterms:created>
  <dcterms:modified xsi:type="dcterms:W3CDTF">2023-08-15T00:20:02Z</dcterms:modified>
</cp:coreProperties>
</file>