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72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8" autoAdjust="0"/>
    <p:restoredTop sz="93486" autoAdjust="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00D7B-1BD3-4FB9-9BDD-309DFFE9C46A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A231B-AD60-4AC8-9948-FED27DD7DD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81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A231B-AD60-4AC8-9948-FED27DD7DD3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47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372EC-3895-4542-9C5A-BF5E8687DB94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CD78-28D8-48DB-BEC0-F70A42A205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unro.minjust.ru/NKOForeignAgent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injust.gov.ru/ru/documents/775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1663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spc="-1" dirty="0">
                <a:uFill>
                  <a:solidFill>
                    <a:srgbClr val="FFFFFF"/>
                  </a:solidFill>
                </a:uFill>
                <a:latin typeface="Sylfaen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b="1" spc="-1" dirty="0" err="1">
                <a:uFill>
                  <a:solidFill>
                    <a:srgbClr val="FFFFFF"/>
                  </a:solidFill>
                </a:uFill>
                <a:latin typeface="Sylfaen" pitchFamily="18" charset="0"/>
                <a:cs typeface="Times New Roman" panose="02020603050405020304" pitchFamily="18" charset="0"/>
              </a:rPr>
              <a:t>Роскомнадзора</a:t>
            </a:r>
            <a:r>
              <a:rPr lang="ru-RU" b="1" spc="-1" dirty="0">
                <a:uFill>
                  <a:solidFill>
                    <a:srgbClr val="FFFFFF"/>
                  </a:solidFill>
                </a:uFill>
                <a:latin typeface="Sylfaen" pitchFamily="18" charset="0"/>
                <a:cs typeface="Times New Roman" panose="02020603050405020304" pitchFamily="18" charset="0"/>
              </a:rPr>
              <a:t> по Амурской области</a:t>
            </a:r>
            <a:endParaRPr lang="ru-RU" spc="-1" dirty="0">
              <a:uFill>
                <a:solidFill>
                  <a:srgbClr val="FFFFFF"/>
                </a:solidFill>
              </a:uFill>
              <a:latin typeface="Sylfaen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556792"/>
            <a:ext cx="6804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Соблюдение требований законодательства Российской Федерации при распространении материалов и сообщений иностранных агентов </a:t>
            </a:r>
            <a:endParaRPr lang="ru-RU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6309320"/>
            <a:ext cx="2190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Sylfaen" pitchFamily="18" charset="0"/>
              </a:rPr>
              <a:t>Благовещенск</a:t>
            </a:r>
            <a:r>
              <a:rPr lang="ru-RU" altLang="ru-RU" sz="2000" b="1" dirty="0">
                <a:latin typeface="Sylfaen" pitchFamily="18" charset="0"/>
              </a:rPr>
              <a:t> 2021</a:t>
            </a:r>
            <a:endParaRPr lang="ru-RU" altLang="ru-RU" dirty="0">
              <a:latin typeface="Sylfae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lum bright="10000" contrast="40000"/>
          </a:blip>
          <a:srcRect/>
          <a:stretch>
            <a:fillRect/>
          </a:stretch>
        </p:blipFill>
        <p:spPr bwMode="auto">
          <a:xfrm>
            <a:off x="0" y="6641976"/>
            <a:ext cx="1285131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496" y="1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9952" y="0"/>
            <a:ext cx="8034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ТВ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836712"/>
            <a:ext cx="4163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форму текстового сообщения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852936"/>
            <a:ext cx="3816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цвет шрифта должен быть контрастным по отношению к фону, на котором он размещается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422108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расположение по центру изображения на площади не менее 20% от размера данного изображения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268760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подлежит размещению в начале каждого сообщения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1988840"/>
            <a:ext cx="4427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при каждом возобновлении трансляции данного сообщения (материала) после ее прерывания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288340"/>
            <a:ext cx="3995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трансляции сообщения (материала) должна составлять не менее 15 секунд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1960" y="0"/>
            <a:ext cx="7970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РВ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64704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звуковая форма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4509121"/>
            <a:ext cx="6156176" cy="122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не допускается его наложение на звуковые фрагменты данного </a:t>
            </a:r>
            <a:r>
              <a:rPr lang="ru-RU" alt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аудиосообщения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(материала)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916832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не допускается применение технологий по увеличению скорости его воспроизведения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657671"/>
            <a:ext cx="8244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у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ровень звука громкости воспроизведения должен быть не ниже уровня звука громкости </a:t>
            </a:r>
            <a:r>
              <a:rPr lang="ru-RU" alt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аудиосообщений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и материалов </a:t>
            </a:r>
            <a:r>
              <a:rPr lang="ru-RU" alt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иноагента</a:t>
            </a:r>
            <a:endParaRPr lang="ru-RU" altLang="ru-RU" sz="2400" dirty="0">
              <a:solidFill>
                <a:schemeClr val="accent4">
                  <a:lumMod val="75000"/>
                </a:schemeClr>
              </a:solidFill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708920"/>
            <a:ext cx="4139952" cy="86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подлежит размещению в начале каждого сообщения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573016"/>
            <a:ext cx="5580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при каждом возобновлении трансляции данного сообщения (материала) после ее прерывания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1052736"/>
            <a:ext cx="5364088" cy="86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трансляции сообщения (материала) должна составлять не менее 15 секунд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188640"/>
            <a:ext cx="6912768" cy="1368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Административная ответственность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6832"/>
            <a:ext cx="51480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ч. 3 ст. 14.1 </a:t>
            </a:r>
            <a:r>
              <a:rPr lang="ru-RU" altLang="ru-RU" sz="2400" b="1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КоАП</a:t>
            </a: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РФ. 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Наложения штрафа на должностное лицо в размере от 3 до 4 тысяч рублей, на юридическое - от 30 до 40 тысяч рублей.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18034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ч. 2.4 ст. 13.15 </a:t>
            </a:r>
            <a:r>
              <a:rPr lang="ru-RU" alt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КоАП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РФ устанавливает административную ответственность за распространение СМИ сообщений и материалов иностранных СМИ, выполняющих функции </a:t>
            </a:r>
            <a:r>
              <a:rPr lang="ru-RU" alt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иноагента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, и российских юридических лиц, включенных в реестр </a:t>
            </a:r>
            <a:r>
              <a:rPr lang="ru-RU" alt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СМИ-иноагентов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, без соответствующего указания. </a:t>
            </a:r>
          </a:p>
          <a:p>
            <a:pPr algn="ctr">
              <a:defRPr/>
            </a:pP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Наложение штрафа на должностное лицо в размере от 4 до 5 тысяч рублей, на юридическое - от 40 до 50 тысяч рублей. </a:t>
            </a:r>
          </a:p>
        </p:txBody>
      </p:sp>
      <p:pic>
        <p:nvPicPr>
          <p:cNvPr id="6" name="Picture 4" descr="C:\Users\Internet3\Desktop\depositphotos_111339852-stock-illustration-themis-goddess-of-justice-femida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5982" y="872715"/>
            <a:ext cx="2173648" cy="341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1663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spc="-1" dirty="0">
                <a:uFill>
                  <a:solidFill>
                    <a:srgbClr val="FFFFFF"/>
                  </a:solidFill>
                </a:uFill>
                <a:latin typeface="Sylfaen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b="1" spc="-1" dirty="0" err="1">
                <a:uFill>
                  <a:solidFill>
                    <a:srgbClr val="FFFFFF"/>
                  </a:solidFill>
                </a:uFill>
                <a:latin typeface="Sylfaen" pitchFamily="18" charset="0"/>
                <a:cs typeface="Times New Roman" panose="02020603050405020304" pitchFamily="18" charset="0"/>
              </a:rPr>
              <a:t>Роскомнадзора</a:t>
            </a:r>
            <a:r>
              <a:rPr lang="ru-RU" b="1" spc="-1" dirty="0">
                <a:uFill>
                  <a:solidFill>
                    <a:srgbClr val="FFFFFF"/>
                  </a:solidFill>
                </a:uFill>
                <a:latin typeface="Sylfaen" pitchFamily="18" charset="0"/>
                <a:cs typeface="Times New Roman" panose="02020603050405020304" pitchFamily="18" charset="0"/>
              </a:rPr>
              <a:t> по Амурской области</a:t>
            </a:r>
            <a:endParaRPr lang="ru-RU" spc="-1" dirty="0">
              <a:uFill>
                <a:solidFill>
                  <a:srgbClr val="FFFFFF"/>
                </a:solidFill>
              </a:uFill>
              <a:latin typeface="Sylfaen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420888"/>
            <a:ext cx="6804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Соблюдение выборного законодательства Российской Федерации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6309320"/>
            <a:ext cx="2190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Sylfaen" pitchFamily="18" charset="0"/>
              </a:rPr>
              <a:t>Благовещенск</a:t>
            </a:r>
            <a:r>
              <a:rPr lang="ru-RU" altLang="ru-RU" sz="2000" b="1" dirty="0">
                <a:latin typeface="Sylfaen" pitchFamily="18" charset="0"/>
              </a:rPr>
              <a:t> 2021</a:t>
            </a:r>
            <a:endParaRPr lang="ru-RU" altLang="ru-RU" dirty="0">
              <a:latin typeface="Sylfae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lum bright="10000" contrast="40000"/>
          </a:blip>
          <a:srcRect/>
          <a:stretch>
            <a:fillRect/>
          </a:stretch>
        </p:blipFill>
        <p:spPr bwMode="auto">
          <a:xfrm>
            <a:off x="0" y="6641976"/>
            <a:ext cx="1285131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620688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В сентябре 2021 состоятся выборы депутатов Государственной думы РФ, выборы органов местного самоуправления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212976"/>
            <a:ext cx="86164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Выборы 2021 года</a:t>
            </a:r>
          </a:p>
          <a:p>
            <a:pPr algn="ctr"/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Период </a:t>
            </a: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с 17.09.2021 по 19.09.2021</a:t>
            </a:r>
          </a:p>
          <a:p>
            <a:pPr algn="ctr"/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День тишины – отменен 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в связи с многодневным голосование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55776" y="260648"/>
            <a:ext cx="4243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Нормативная база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196752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Конституция Российской Федерации от 12.12.1993</a:t>
            </a:r>
          </a:p>
          <a:p>
            <a:pPr algn="ctr">
              <a:buFont typeface="Wingdings" pitchFamily="2" charset="2"/>
              <a:buChar char="v"/>
            </a:pP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Федеральный закон от 12.06.2002 N 67-ФЗ "Об основных гарантиях избирательных прав и права на участие в референдуме граждан Российской Федерации"</a:t>
            </a:r>
          </a:p>
          <a:p>
            <a:pPr algn="ctr">
              <a:buFont typeface="Wingdings" pitchFamily="2" charset="2"/>
              <a:buChar char="v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Федеральный закон от 22.02.2014 N 20-ФЗ "О выборах депутатов Государственной Думы Федерального Собрания Российской Федерации"</a:t>
            </a:r>
          </a:p>
          <a:p>
            <a:pPr algn="ctr">
              <a:buFont typeface="Wingdings" pitchFamily="2" charset="2"/>
              <a:buChar char="v"/>
            </a:pP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Федеральный закон от 10.01.2003 N 19-ФЗ "О выборах Президента Российской Федерации"</a:t>
            </a:r>
          </a:p>
          <a:p>
            <a:pPr algn="ctr">
              <a:buFont typeface="Wingdings" pitchFamily="2" charset="2"/>
              <a:buChar char="v"/>
            </a:pP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Федеральный закон от 15.08.1996 N 114-ФЗ "О порядке выезда из Российской Федерации и въезда в Российскую Федерацию"</a:t>
            </a:r>
          </a:p>
          <a:p>
            <a:pPr algn="ctr">
              <a:buFont typeface="Wingdings" pitchFamily="2" charset="2"/>
              <a:buChar char="v"/>
            </a:pP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Закон РФ от 27.12.1991 N 2124-1 "О средствах массовой информации"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23728" y="1484784"/>
            <a:ext cx="5258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Спасибо за внимание!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35699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Отдел контроля и надзора в сфере массовых коммуникаций</a:t>
            </a:r>
            <a:endParaRPr lang="en-US" altLang="ru-RU" sz="2400" b="1" dirty="0">
              <a:solidFill>
                <a:schemeClr val="accent4">
                  <a:lumMod val="75000"/>
                </a:schemeClr>
              </a:solidFill>
              <a:latin typeface="Sylfaen" pitchFamily="18" charset="0"/>
              <a:cs typeface="Times New Roman" pitchFamily="18" charset="0"/>
            </a:endParaRPr>
          </a:p>
          <a:p>
            <a:pPr algn="ctr"/>
            <a:endParaRPr lang="ru-RU" altLang="ru-RU" sz="2400" b="1" dirty="0">
              <a:solidFill>
                <a:schemeClr val="accent4">
                  <a:lumMod val="75000"/>
                </a:schemeClr>
              </a:solidFill>
              <a:latin typeface="Sylfae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тел.: 49-40-24 </a:t>
            </a:r>
            <a:endParaRPr lang="en-US" altLang="ru-RU" sz="2400" b="1" dirty="0">
              <a:solidFill>
                <a:schemeClr val="accent4">
                  <a:lumMod val="75000"/>
                </a:schemeClr>
              </a:solidFill>
              <a:latin typeface="Sylfaen" pitchFamily="18" charset="0"/>
              <a:cs typeface="Times New Roman" pitchFamily="18" charset="0"/>
            </a:endParaRPr>
          </a:p>
          <a:p>
            <a:pPr algn="ctr"/>
            <a:r>
              <a:rPr lang="en-US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rsockanc28@rkn.gov.ru</a:t>
            </a:r>
            <a:endParaRPr lang="ru-RU" altLang="ru-RU" sz="2400" b="1" dirty="0">
              <a:solidFill>
                <a:schemeClr val="accent4">
                  <a:lumMod val="75000"/>
                </a:schemeClr>
              </a:solidFill>
              <a:latin typeface="Sylfae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73211" cy="685799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196753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Некоммерческие организации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(НКО – юридические лица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2204864"/>
            <a:ext cx="6516216" cy="180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Незарегистрированные общественные объединения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(НОО - не зарегистрированы в качестве юридических лиц)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293096"/>
            <a:ext cx="3256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Физические лица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5157193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Иностранные средства массовой информации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188640"/>
            <a:ext cx="49680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Иностранные агенты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332656"/>
            <a:ext cx="70583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Некоммерческие 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733256"/>
            <a:ext cx="78488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Реестр сайта Министерства юстиции РФ: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  <a:hlinkClick r:id="rId4"/>
              </a:rPr>
              <a:t>http://unro.minjust.ru/NKOForeignAgent.aspx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 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Sylfae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80" t="9320" r="15049" b="9040"/>
          <a:stretch/>
        </p:blipFill>
        <p:spPr bwMode="auto">
          <a:xfrm>
            <a:off x="1198661" y="1628800"/>
            <a:ext cx="725073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88640"/>
            <a:ext cx="83167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НОО и физическое лицо - </a:t>
            </a:r>
            <a:r>
              <a:rPr lang="ru-RU" sz="40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иноагент</a:t>
            </a:r>
            <a:endParaRPr lang="ru-RU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2776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Деятельность НОО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регламентируется Федеральным законом от 19 мая 1995 года № 82-ФЗ "Об общественных объединениях"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3501008"/>
            <a:ext cx="75243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Деятельность физических лиц - </a:t>
            </a:r>
            <a:r>
              <a:rPr lang="ru-RU" sz="2800" b="1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иноагентов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попадает под действие Федерального закона от 28 декабря 2012 года  № 272-ФЗ "О мерах воздействия на лиц, причастных к нарушениям основополагающих прав и свобод человека, прав и свобод граждан Российской Федерации"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1663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Часть 9 статьи 4 Закона "О средствах массовой информации"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3691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При упоминании в продукции СМИ сведений об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НКО-иноагенте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НОО-иноагенте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физлице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–</a:t>
            </a:r>
            <a:r>
              <a:rPr lang="ru-RU" sz="2400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иноагенте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, а также при распространения их материалов средства массовой информации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Sylfaen" pitchFamily="18" charset="0"/>
                <a:cs typeface="Times New Roman" pitchFamily="18" charset="0"/>
              </a:rPr>
              <a:t>обязательно должны указывать на то, что эти лица выполняют функции иностранного агента.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188640"/>
            <a:ext cx="6912768" cy="1368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Административная ответственность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53285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ч. 2.1, 2.2 и 2.3 ст. 13.15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КоАП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РФ.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Наложения штрафа на должностных лиц от 4 до 5 тысяч рублей, на юридических - от 40 до 50 тысяч рублей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303455"/>
            <a:ext cx="68762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Кроме этого, нарушение требований ст. 4 Закона Российской Федерации от 27.12.1991 № 2124-1 "О средствах массовой информации" является злоупотреблением свободой массовой информации и служит основанием для вынесения регистрирующим органом письменного предупреждения учредителю и (или) редакции СМИ о недопустимости нарушения законодательства РФ. </a:t>
            </a:r>
          </a:p>
        </p:txBody>
      </p:sp>
      <p:pic>
        <p:nvPicPr>
          <p:cNvPr id="4098" name="Picture 2" descr="C:\Users\Internet3\Desktop\images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56791"/>
            <a:ext cx="2188642" cy="264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55776" y="116632"/>
            <a:ext cx="45849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ИноСМИ-иноагент</a:t>
            </a:r>
            <a:endParaRPr lang="ru-RU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8072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ст. 25.1 Закона Российской Федерации от 27.12.1991 № 2124-1 "О средствах массовой информации"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026" y="5805264"/>
            <a:ext cx="8910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Реестр на сайте Министерства юстиции РФ по адресу: </a:t>
            </a:r>
            <a:r>
              <a:rPr lang="en-US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  <a:hlinkClick r:id="rId3"/>
              </a:rPr>
              <a:t>https://minjust.gov.ru/ru/documents/7755/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82" t="19331" r="22233" b="16721"/>
          <a:stretch/>
        </p:blipFill>
        <p:spPr bwMode="auto">
          <a:xfrm>
            <a:off x="1546864" y="1868843"/>
            <a:ext cx="5647343" cy="3552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7632848" cy="1944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Внимание!! 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В реестр </a:t>
            </a:r>
            <a:r>
              <a:rPr lang="ru-RU" altLang="ru-RU" sz="2400" dirty="0" err="1" smtClean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ИноСМИ-иноагентов</a:t>
            </a:r>
            <a:r>
              <a:rPr lang="ru-RU" altLang="ru-RU" sz="2400" dirty="0" smtClean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могут быть включены сами информационные ресурсы, российские юридические лица, которые созданы для распространения материалов </a:t>
            </a:r>
            <a:r>
              <a:rPr lang="ru-RU" altLang="ru-RU" sz="2400" dirty="0" err="1" smtClean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ИноСМИ-иноагентов</a:t>
            </a:r>
            <a:r>
              <a:rPr lang="ru-RU" altLang="ru-RU" sz="2400" dirty="0" smtClean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на территории России, а также физические лица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348880"/>
            <a:ext cx="7110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Сообщения и материалы </a:t>
            </a:r>
            <a:r>
              <a:rPr lang="ru-RU" altLang="ru-RU" sz="2400" dirty="0" err="1" smtClean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ИноСМИ-иноагента</a:t>
            </a:r>
            <a:r>
              <a:rPr lang="ru-RU" altLang="ru-RU" sz="2400" dirty="0" smtClean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должны распространяться на территории России с соответствующей маркировкой. Порядок размещения маркировки и ее содержание утверждены </a:t>
            </a: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Приказом </a:t>
            </a:r>
            <a:r>
              <a:rPr lang="ru-RU" altLang="ru-RU" sz="2400" b="1" dirty="0" err="1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Роскомнадзора</a:t>
            </a:r>
            <a:r>
              <a:rPr lang="ru-RU" altLang="ru-RU" sz="2400" b="1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№ 124 от 23.09.2020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549676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Для лицензиатов-вещателей размещение такого указания при распространении материалов </a:t>
            </a:r>
            <a:r>
              <a:rPr lang="ru-RU" altLang="ru-RU" sz="2400" dirty="0" err="1" smtClean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ИноСМИ-иноагентов</a:t>
            </a:r>
            <a:r>
              <a:rPr lang="ru-RU" altLang="ru-RU" sz="2400" dirty="0" smtClean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в эфире теле- и радиоканалов является лицензионным требованием согласно п. 4 ч. 9 ст. 31 Закона Российской Федерации от 27.12.1991 </a:t>
            </a:r>
          </a:p>
          <a:p>
            <a:pPr>
              <a:defRPr/>
            </a:pP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  <a:latin typeface="Sylfaen" pitchFamily="18" charset="0"/>
                <a:cs typeface="Times New Roman" pitchFamily="18" charset="0"/>
              </a:rPr>
              <a:t>№ 2124-1 "О средствах массовой информации"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фон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9211" y="0"/>
            <a:ext cx="9173211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1988840"/>
            <a:ext cx="6336704" cy="2677656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Данное сообщение (материал) создано и (или) распространено иностранным средством массовой информации, выполняющим функции иностранного агента, и (или) российским юридическим лицом, выполняющим функции иностранного агента"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32656"/>
            <a:ext cx="3927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Форма указания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794</Words>
  <Application>Microsoft Office PowerPoint</Application>
  <PresentationFormat>Экран (4:3)</PresentationFormat>
  <Paragraphs>66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Нестерова С</dc:creator>
  <cp:lastModifiedBy>Нестерова С</cp:lastModifiedBy>
  <cp:revision>26</cp:revision>
  <dcterms:created xsi:type="dcterms:W3CDTF">2021-07-07T07:59:37Z</dcterms:created>
  <dcterms:modified xsi:type="dcterms:W3CDTF">2021-07-30T00:33:44Z</dcterms:modified>
</cp:coreProperties>
</file>