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9" r:id="rId3"/>
    <p:sldId id="270" r:id="rId4"/>
    <p:sldId id="271" r:id="rId5"/>
    <p:sldId id="274" r:id="rId6"/>
    <p:sldId id="275" r:id="rId7"/>
    <p:sldId id="276" r:id="rId8"/>
    <p:sldId id="272" r:id="rId9"/>
    <p:sldId id="273" r:id="rId10"/>
    <p:sldId id="268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77" r:id="rId20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224" y="-45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BAA0A-172F-4A7B-B859-D40110C23ACC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43163"/>
            <a:ext cx="7315200" cy="2314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18811-3E7F-48F9-B6A6-78B2DF1D49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84674-ED39-4E6E-97EE-FEBEC947451B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18752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84674-ED39-4E6E-97EE-FEBEC947451B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18752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84674-ED39-4E6E-97EE-FEBEC947451B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18752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84674-ED39-4E6E-97EE-FEBEC947451B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18752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84674-ED39-4E6E-97EE-FEBEC947451B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18752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84674-ED39-4E6E-97EE-FEBEC947451B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18752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84674-ED39-4E6E-97EE-FEBEC947451B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18752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84674-ED39-4E6E-97EE-FEBEC947451B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18752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17375E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ts val="2375"/>
              </a:lnSpc>
            </a:pPr>
            <a:fld id="{81D60167-4931-47E6-BA6A-407CBD079E47}" type="slidenum">
              <a:rPr dirty="0"/>
              <a:pPr marL="25400">
                <a:lnSpc>
                  <a:spcPts val="237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7375E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AFEF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17375E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ts val="2375"/>
              </a:lnSpc>
            </a:pPr>
            <a:fld id="{81D60167-4931-47E6-BA6A-407CBD079E47}" type="slidenum">
              <a:rPr dirty="0"/>
              <a:pPr marL="25400">
                <a:lnSpc>
                  <a:spcPts val="237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7375E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4257" y="801115"/>
            <a:ext cx="3766184" cy="3084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ADEE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10/24/2019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17375E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ts val="2375"/>
              </a:lnSpc>
            </a:pPr>
            <a:fld id="{81D60167-4931-47E6-BA6A-407CBD079E47}" type="slidenum">
              <a:rPr dirty="0"/>
              <a:pPr marL="25400">
                <a:lnSpc>
                  <a:spcPts val="237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7375E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10/24/2019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17375E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ts val="2375"/>
              </a:lnSpc>
            </a:pPr>
            <a:fld id="{81D60167-4931-47E6-BA6A-407CBD079E47}" type="slidenum">
              <a:rPr dirty="0"/>
              <a:pPr marL="25400">
                <a:lnSpc>
                  <a:spcPts val="237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10/24/2019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17375E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ts val="2375"/>
              </a:lnSpc>
            </a:pPr>
            <a:fld id="{81D60167-4931-47E6-BA6A-407CBD079E47}" type="slidenum">
              <a:rPr dirty="0"/>
              <a:pPr marL="25400">
                <a:lnSpc>
                  <a:spcPts val="237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7119" y="460375"/>
            <a:ext cx="317500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17375E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960" y="1121409"/>
            <a:ext cx="9060078" cy="3528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AFEF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11438" y="4700366"/>
            <a:ext cx="167004" cy="317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17375E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ts val="2375"/>
              </a:lnSpc>
            </a:pPr>
            <a:fld id="{81D60167-4931-47E6-BA6A-407CBD079E47}" type="slidenum">
              <a:rPr dirty="0"/>
              <a:pPr marL="25400">
                <a:lnSpc>
                  <a:spcPts val="2375"/>
                </a:lnSpc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2114550"/>
            <a:ext cx="6650355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ru-RU" sz="2200" spc="-5" dirty="0" smtClean="0"/>
              <a:t>Безопасная работа в сети Интернет</a:t>
            </a:r>
            <a:br>
              <a:rPr lang="ru-RU" sz="2200" spc="-5" dirty="0" smtClean="0"/>
            </a:br>
            <a:r>
              <a:rPr lang="ru-RU" sz="2200" spc="-5" dirty="0" smtClean="0"/>
              <a:t>(рекомендации родителям)</a:t>
            </a:r>
            <a:endParaRPr sz="2800" dirty="0"/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3706032" y="4552950"/>
            <a:ext cx="17700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1600" dirty="0">
                <a:solidFill>
                  <a:srgbClr val="17375E"/>
                </a:solidFill>
                <a:latin typeface="Arial Narrow" pitchFamily="34" charset="0"/>
              </a:rPr>
              <a:t>Благовещенск, 2019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72200" y="3257550"/>
            <a:ext cx="2746285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DINCondensedC"/>
                <a:cs typeface="DINCondensedC"/>
              </a:rPr>
              <a:t>Кольцова Алла Владимировна </a:t>
            </a:r>
          </a:p>
          <a:p>
            <a:pPr algn="ctr"/>
            <a:endParaRPr lang="ru-RU" altLang="ru-RU" sz="1400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ea typeface="DINCondensedC"/>
              <a:cs typeface="DINCondensedC"/>
            </a:endParaRPr>
          </a:p>
          <a:p>
            <a:pPr algn="ctr"/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DINCondensedC"/>
                <a:cs typeface="DINCondensedC"/>
              </a:rPr>
              <a:t>Начальник отдела контроля и надзора за соблюдением законодательства о персональных данных Управления Роскомнадзора по Амурской области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2232" y="2136139"/>
            <a:ext cx="6650355" cy="136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ru-RU" sz="2200" spc="-5" dirty="0" smtClean="0"/>
              <a:t>Соблюдение требований Федерального Закона от 29.12.2010 №436-ФЗ </a:t>
            </a:r>
            <a:br>
              <a:rPr lang="ru-RU" sz="2200" spc="-5" dirty="0" smtClean="0"/>
            </a:br>
            <a:r>
              <a:rPr lang="ru-RU" sz="2200" spc="-5" dirty="0" smtClean="0"/>
              <a:t>«О защите детей от информации, причиняющей вред их здоровью и развитию»</a:t>
            </a:r>
            <a:endParaRPr sz="2800" dirty="0"/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514600" y="4171950"/>
            <a:ext cx="40975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1600" dirty="0" smtClean="0">
                <a:solidFill>
                  <a:srgbClr val="1E1C11"/>
                </a:solidFill>
                <a:latin typeface="Arial Narrow" pitchFamily="34" charset="0"/>
                <a:ea typeface="DINCondensedC"/>
                <a:cs typeface="DINCondensedC"/>
              </a:rPr>
              <a:t>Управление </a:t>
            </a:r>
            <a:r>
              <a:rPr lang="ru-RU" altLang="ru-RU" sz="1600" dirty="0">
                <a:solidFill>
                  <a:srgbClr val="1E1C11"/>
                </a:solidFill>
                <a:latin typeface="Arial Narrow" pitchFamily="34" charset="0"/>
                <a:ea typeface="DINCondensedC"/>
                <a:cs typeface="DINCondensedC"/>
              </a:rPr>
              <a:t>Роскомнадзора по Амурской области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3505200" y="4552950"/>
            <a:ext cx="2171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000" dirty="0">
                <a:solidFill>
                  <a:srgbClr val="17375E"/>
                </a:solidFill>
                <a:latin typeface="Arial Narrow" pitchFamily="34" charset="0"/>
              </a:rPr>
              <a:t>Благовещенск, 2019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406" y="156794"/>
            <a:ext cx="6769734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К информации, причиняющей вред здоровью и (или) развитию детей относится: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375"/>
              </a:lnSpc>
            </a:pPr>
            <a:r>
              <a:rPr dirty="0"/>
              <a:t>4</a:t>
            </a:r>
          </a:p>
        </p:txBody>
      </p:sp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609600" y="1047750"/>
            <a:ext cx="77057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ru-RU" sz="1600" b="1" dirty="0">
                <a:solidFill>
                  <a:srgbClr val="03495C"/>
                </a:solidFill>
              </a:rPr>
              <a:t>Побуждающая детей к совершению действий, представляющих угрозу их жизни и (или) здоровью, в том числе к причинению вреда своему здоровью, самоубийству, </a:t>
            </a:r>
            <a:r>
              <a:rPr lang="ru-RU" sz="1600" b="1" dirty="0">
                <a:solidFill>
                  <a:srgbClr val="0000FF"/>
                </a:solidFill>
              </a:rPr>
              <a:t>либо жизни и (или) здоровью иных лиц, либо направленная на склонение или иное вовлечение детей в совершение таких действий;</a:t>
            </a:r>
            <a:endParaRPr lang="en-US" sz="1600" b="1" dirty="0">
              <a:solidFill>
                <a:srgbClr val="03495C"/>
              </a:solidFill>
            </a:endParaRPr>
          </a:p>
          <a:p>
            <a:pPr marL="342900" indent="-342900" algn="just">
              <a:buFontTx/>
              <a:buAutoNum type="arabicPeriod"/>
            </a:pPr>
            <a:endParaRPr lang="ru-RU" sz="1600" b="1" dirty="0">
              <a:solidFill>
                <a:srgbClr val="03495C"/>
              </a:solidFill>
            </a:endParaRPr>
          </a:p>
          <a:p>
            <a:pPr marL="342900" indent="-342900" algn="just">
              <a:buFontTx/>
              <a:buAutoNum type="arabicPeriod"/>
            </a:pPr>
            <a:r>
              <a:rPr lang="ru-RU" sz="1600" b="1" dirty="0">
                <a:solidFill>
                  <a:srgbClr val="03495C"/>
                </a:solidFill>
              </a:rPr>
              <a:t>Способная вызвать у детей желание употребить наркотические, психотропные и (или) одурманивающие вещества, табачные изделия, алкогольную и спиртосодержащую продукцию, принять участие в азартных играх, заниматься проституцией, бродяжничеством и попрошайничеством</a:t>
            </a:r>
            <a:r>
              <a:rPr lang="ru-RU" sz="1600" b="1" dirty="0" smtClean="0">
                <a:solidFill>
                  <a:srgbClr val="03495C"/>
                </a:solidFill>
              </a:rPr>
              <a:t>;</a:t>
            </a:r>
            <a:endParaRPr lang="ru-RU" sz="1600" b="1" dirty="0">
              <a:solidFill>
                <a:srgbClr val="03495C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533400" y="819150"/>
            <a:ext cx="78486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ru-RU" sz="2000" dirty="0">
                <a:solidFill>
                  <a:srgbClr val="03495C"/>
                </a:solidFill>
              </a:rPr>
              <a:t>3. Обосновывающая, оправдывающая допустимость, побуждаемая к насилию и жестокости, либо побуждающая осуществлять насильственные действия по отношению к людям или животным;</a:t>
            </a:r>
          </a:p>
          <a:p>
            <a:pPr marL="342900" indent="-342900" algn="just"/>
            <a:r>
              <a:rPr lang="ru-RU" sz="2000" dirty="0">
                <a:solidFill>
                  <a:srgbClr val="0000FF"/>
                </a:solidFill>
              </a:rPr>
              <a:t>3.1  Содержащая изображение или описание сексуального насилия;</a:t>
            </a:r>
            <a:r>
              <a:rPr lang="ru-RU" sz="2000" dirty="0"/>
              <a:t> </a:t>
            </a:r>
            <a:endParaRPr lang="en-US" sz="2000" dirty="0">
              <a:solidFill>
                <a:srgbClr val="03495C"/>
              </a:solidFill>
            </a:endParaRPr>
          </a:p>
          <a:p>
            <a:pPr marL="342900" indent="-342900" algn="just"/>
            <a:endParaRPr lang="ru-RU" sz="2000" dirty="0">
              <a:solidFill>
                <a:srgbClr val="03495C"/>
              </a:solidFill>
            </a:endParaRPr>
          </a:p>
          <a:p>
            <a:pPr marL="342900" indent="-342900" algn="just"/>
            <a:r>
              <a:rPr lang="ru-RU" sz="2000" dirty="0">
                <a:solidFill>
                  <a:srgbClr val="03495C"/>
                </a:solidFill>
              </a:rPr>
              <a:t>4. Отрицающая семейные ценности, пропагандирующая нетрадиционные сексуальные отношения и формирующая неуважение к родителям и (или) другим членам семьи;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533400" y="819150"/>
            <a:ext cx="78486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ru-RU" sz="2000" dirty="0">
                <a:solidFill>
                  <a:srgbClr val="03495C"/>
                </a:solidFill>
              </a:rPr>
              <a:t>3. Обосновывающая, оправдывающая допустимость, побуждаемая к насилию и жестокости, либо побуждающая осуществлять насильственные действия по отношению к людям или животным;</a:t>
            </a:r>
          </a:p>
          <a:p>
            <a:pPr marL="342900" indent="-342900" algn="just"/>
            <a:r>
              <a:rPr lang="ru-RU" sz="2000" dirty="0">
                <a:solidFill>
                  <a:srgbClr val="0000FF"/>
                </a:solidFill>
              </a:rPr>
              <a:t>3.1  Содержащая изображение или описание сексуального насилия;</a:t>
            </a:r>
            <a:r>
              <a:rPr lang="ru-RU" sz="2000" dirty="0"/>
              <a:t> </a:t>
            </a:r>
            <a:endParaRPr lang="en-US" sz="2000" dirty="0">
              <a:solidFill>
                <a:srgbClr val="03495C"/>
              </a:solidFill>
            </a:endParaRPr>
          </a:p>
          <a:p>
            <a:pPr marL="342900" indent="-342900" algn="just"/>
            <a:endParaRPr lang="ru-RU" sz="2000" dirty="0">
              <a:solidFill>
                <a:srgbClr val="03495C"/>
              </a:solidFill>
            </a:endParaRPr>
          </a:p>
          <a:p>
            <a:pPr marL="342900" indent="-342900" algn="just"/>
            <a:r>
              <a:rPr lang="ru-RU" sz="2000" dirty="0">
                <a:solidFill>
                  <a:srgbClr val="03495C"/>
                </a:solidFill>
              </a:rPr>
              <a:t>4. Отрицающая семейные ценности, пропагандирующая нетрадиционные сексуальные отношения и формирующая неуважение к родителям и (или) другим членам семьи;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838200" y="590550"/>
            <a:ext cx="7345363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endParaRPr lang="en-US" b="1" dirty="0">
              <a:solidFill>
                <a:srgbClr val="03495C"/>
              </a:solidFill>
            </a:endParaRPr>
          </a:p>
          <a:p>
            <a:pPr marL="342900" indent="-342900"/>
            <a:r>
              <a:rPr lang="ru-RU" sz="2400" b="1" dirty="0">
                <a:solidFill>
                  <a:srgbClr val="03495C"/>
                </a:solidFill>
              </a:rPr>
              <a:t>5. Оправдывающая противоправное поведение;</a:t>
            </a:r>
          </a:p>
          <a:p>
            <a:pPr marL="342900" indent="-342900" algn="just"/>
            <a:endParaRPr lang="en-US" sz="2400" b="1" dirty="0">
              <a:solidFill>
                <a:srgbClr val="03495C"/>
              </a:solidFill>
            </a:endParaRPr>
          </a:p>
          <a:p>
            <a:pPr marL="342900" indent="-342900"/>
            <a:r>
              <a:rPr lang="ru-RU" sz="2400" b="1" dirty="0">
                <a:solidFill>
                  <a:srgbClr val="03495C"/>
                </a:solidFill>
              </a:rPr>
              <a:t>6. Содержащая нецензурную брань;</a:t>
            </a:r>
          </a:p>
          <a:p>
            <a:pPr marL="342900" indent="-342900"/>
            <a:endParaRPr lang="en-US" sz="2400" b="1" dirty="0">
              <a:solidFill>
                <a:srgbClr val="03495C"/>
              </a:solidFill>
            </a:endParaRPr>
          </a:p>
          <a:p>
            <a:pPr marL="342900" indent="-342900"/>
            <a:r>
              <a:rPr lang="ru-RU" sz="2400" b="1" dirty="0">
                <a:solidFill>
                  <a:srgbClr val="03495C"/>
                </a:solidFill>
              </a:rPr>
              <a:t>7. Содержащая информацию порнографического характера;</a:t>
            </a:r>
          </a:p>
          <a:p>
            <a:pPr marL="342900" indent="-342900"/>
            <a:endParaRPr lang="en-US" sz="2400" b="1" dirty="0">
              <a:solidFill>
                <a:srgbClr val="03495C"/>
              </a:solidFill>
            </a:endParaRPr>
          </a:p>
          <a:p>
            <a:pPr marL="342900" indent="-342900"/>
            <a:r>
              <a:rPr lang="ru-RU" sz="2400" b="1" dirty="0">
                <a:solidFill>
                  <a:srgbClr val="03495C"/>
                </a:solidFill>
              </a:rPr>
              <a:t>8. О несовершеннолетнем, пострадавшем в результате противоправных действий.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79388" y="0"/>
            <a:ext cx="89646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95263" algn="ctr"/>
            <a:r>
              <a:rPr lang="ru-RU" sz="2000" dirty="0">
                <a:solidFill>
                  <a:srgbClr val="03495C"/>
                </a:solidFill>
              </a:rPr>
              <a:t>Категории информационной продукции и знаки информационной продукции указывающие на её определенное возрастное ограничение </a:t>
            </a:r>
            <a:r>
              <a:rPr lang="ru-RU" dirty="0"/>
              <a:t> 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09600" y="1001799"/>
            <a:ext cx="4895850" cy="3727277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tIns="79350" anchor="ctr">
            <a:spAutoFit/>
          </a:bodyPr>
          <a:lstStyle/>
          <a:p>
            <a:pPr indent="360000" algn="just"/>
            <a:r>
              <a:rPr lang="ru-RU" dirty="0">
                <a:solidFill>
                  <a:srgbClr val="003300"/>
                </a:solidFill>
              </a:rPr>
              <a:t>1) информационная продукция для детей, не достигших возраста шести лет</a:t>
            </a:r>
          </a:p>
          <a:p>
            <a:pPr indent="360000" algn="just"/>
            <a:endParaRPr lang="en-US" dirty="0">
              <a:solidFill>
                <a:srgbClr val="003300"/>
              </a:solidFill>
            </a:endParaRPr>
          </a:p>
          <a:p>
            <a:pPr indent="360000" algn="just"/>
            <a:r>
              <a:rPr lang="ru-RU" dirty="0">
                <a:solidFill>
                  <a:srgbClr val="003300"/>
                </a:solidFill>
              </a:rPr>
              <a:t>2) информационная продукция для детей, достигших возраста шести лет</a:t>
            </a:r>
          </a:p>
          <a:p>
            <a:pPr indent="360000" algn="just"/>
            <a:endParaRPr lang="en-US" dirty="0">
              <a:solidFill>
                <a:srgbClr val="003300"/>
              </a:solidFill>
            </a:endParaRPr>
          </a:p>
          <a:p>
            <a:pPr indent="360000" algn="just"/>
            <a:r>
              <a:rPr lang="ru-RU" dirty="0">
                <a:solidFill>
                  <a:srgbClr val="003300"/>
                </a:solidFill>
              </a:rPr>
              <a:t>3) информационная продукция для детей, достигших возраста двенадцати лет;</a:t>
            </a:r>
          </a:p>
          <a:p>
            <a:pPr indent="360000" algn="just"/>
            <a:endParaRPr lang="en-US" dirty="0">
              <a:solidFill>
                <a:srgbClr val="003300"/>
              </a:solidFill>
            </a:endParaRPr>
          </a:p>
          <a:p>
            <a:pPr indent="360000" algn="just"/>
            <a:r>
              <a:rPr lang="ru-RU" dirty="0">
                <a:solidFill>
                  <a:srgbClr val="003300"/>
                </a:solidFill>
              </a:rPr>
              <a:t>4) информационная продукция для детей, достигших возраста шестнадцати </a:t>
            </a:r>
            <a:r>
              <a:rPr lang="ru-RU" dirty="0" smtClean="0">
                <a:solidFill>
                  <a:srgbClr val="003300"/>
                </a:solidFill>
              </a:rPr>
              <a:t>лет</a:t>
            </a:r>
          </a:p>
          <a:p>
            <a:pPr indent="360000" algn="just"/>
            <a:r>
              <a:rPr lang="ru-RU" dirty="0" smtClean="0">
                <a:solidFill>
                  <a:srgbClr val="003300"/>
                </a:solidFill>
              </a:rPr>
              <a:t>5</a:t>
            </a:r>
            <a:r>
              <a:rPr lang="ru-RU" dirty="0">
                <a:solidFill>
                  <a:srgbClr val="003300"/>
                </a:solidFill>
              </a:rPr>
              <a:t>) информационная продукция, запрещенная для детей</a:t>
            </a: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5867400" y="742950"/>
            <a:ext cx="1008063" cy="792162"/>
          </a:xfrm>
          <a:prstGeom prst="octagon">
            <a:avLst>
              <a:gd name="adj" fmla="val 29287"/>
            </a:avLst>
          </a:prstGeom>
          <a:solidFill>
            <a:srgbClr val="FFFF99">
              <a:alpha val="8705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200"/>
              <a:t>0+</a:t>
            </a: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7164388" y="1606550"/>
            <a:ext cx="1008062" cy="792162"/>
          </a:xfrm>
          <a:prstGeom prst="octagon">
            <a:avLst>
              <a:gd name="adj" fmla="val 29287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200"/>
              <a:t>6+</a:t>
            </a:r>
          </a:p>
        </p:txBody>
      </p:sp>
      <p:sp>
        <p:nvSpPr>
          <p:cNvPr id="8" name="AutoShape 18"/>
          <p:cNvSpPr>
            <a:spLocks noChangeArrowheads="1"/>
          </p:cNvSpPr>
          <p:nvPr/>
        </p:nvSpPr>
        <p:spPr bwMode="auto">
          <a:xfrm>
            <a:off x="5867400" y="2471737"/>
            <a:ext cx="1008063" cy="792163"/>
          </a:xfrm>
          <a:prstGeom prst="octagon">
            <a:avLst>
              <a:gd name="adj" fmla="val 29287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200"/>
              <a:t>12+</a:t>
            </a:r>
          </a:p>
        </p:txBody>
      </p:sp>
      <p:sp>
        <p:nvSpPr>
          <p:cNvPr id="10" name="AutoShape 20"/>
          <p:cNvSpPr>
            <a:spLocks noChangeArrowheads="1"/>
          </p:cNvSpPr>
          <p:nvPr/>
        </p:nvSpPr>
        <p:spPr bwMode="auto">
          <a:xfrm>
            <a:off x="5867400" y="4198937"/>
            <a:ext cx="1008063" cy="792163"/>
          </a:xfrm>
          <a:prstGeom prst="octagon">
            <a:avLst>
              <a:gd name="adj" fmla="val 2928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200"/>
              <a:t>18</a:t>
            </a:r>
            <a:r>
              <a:rPr lang="ru-RU" sz="2000"/>
              <a:t>+</a:t>
            </a:r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>
            <a:off x="7164388" y="3335337"/>
            <a:ext cx="1008062" cy="792163"/>
          </a:xfrm>
          <a:prstGeom prst="octagon">
            <a:avLst>
              <a:gd name="adj" fmla="val 29287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200"/>
              <a:t>16</a:t>
            </a:r>
            <a:r>
              <a:rPr lang="ru-RU" sz="2000"/>
              <a:t>+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79388" y="0"/>
            <a:ext cx="89646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95263" algn="ctr"/>
            <a:r>
              <a:rPr lang="ru-RU" sz="2000" dirty="0" smtClean="0">
                <a:solidFill>
                  <a:srgbClr val="0070C0"/>
                </a:solidFill>
              </a:rPr>
              <a:t>Демонстрация знака информационной продукции при осуществлении </a:t>
            </a:r>
            <a:r>
              <a:rPr lang="ru-RU" sz="2000" u="sng" dirty="0" smtClean="0">
                <a:solidFill>
                  <a:srgbClr val="0070C0"/>
                </a:solidFill>
              </a:rPr>
              <a:t>телевизионного</a:t>
            </a:r>
            <a:r>
              <a:rPr lang="ru-RU" sz="2000" dirty="0" smtClean="0">
                <a:solidFill>
                  <a:srgbClr val="0070C0"/>
                </a:solidFill>
              </a:rPr>
              <a:t> вещания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в соответствии с требованиями Приказом </a:t>
            </a:r>
            <a:r>
              <a:rPr lang="ru-RU" sz="2000" dirty="0" err="1" smtClean="0">
                <a:solidFill>
                  <a:srgbClr val="0070C0"/>
                </a:solidFill>
              </a:rPr>
              <a:t>Минкомсвязи</a:t>
            </a:r>
            <a:r>
              <a:rPr lang="ru-RU" sz="2000" dirty="0" smtClean="0">
                <a:solidFill>
                  <a:srgbClr val="0070C0"/>
                </a:solidFill>
              </a:rPr>
              <a:t> России от 17.08.2012 N 202</a:t>
            </a:r>
            <a:endParaRPr lang="ru-RU" dirty="0"/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762000" y="1047750"/>
            <a:ext cx="7704138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dirty="0">
                <a:solidFill>
                  <a:srgbClr val="03495C"/>
                </a:solidFill>
              </a:rPr>
              <a:t>Знак демонстрируется в начале трансляции </a:t>
            </a:r>
          </a:p>
          <a:p>
            <a:pPr algn="ctr"/>
            <a:r>
              <a:rPr lang="ru-RU" dirty="0">
                <a:solidFill>
                  <a:srgbClr val="03495C"/>
                </a:solidFill>
              </a:rPr>
              <a:t>каждой новой телепрограммы, телепередачи, а также при каждом возобновлении их трансляции (после прерывания рекламой и (или) иной информацией)</a:t>
            </a:r>
          </a:p>
          <a:p>
            <a:pPr algn="ctr"/>
            <a:endParaRPr lang="ru-RU" dirty="0"/>
          </a:p>
          <a:p>
            <a:pPr algn="ctr"/>
            <a:r>
              <a:rPr lang="ru-RU" dirty="0">
                <a:solidFill>
                  <a:srgbClr val="03495C"/>
                </a:solidFill>
              </a:rPr>
              <a:t>Продолжительность демонстрации знака информационной продукции </a:t>
            </a:r>
          </a:p>
          <a:p>
            <a:pPr algn="ctr"/>
            <a:r>
              <a:rPr lang="ru-RU" dirty="0">
                <a:solidFill>
                  <a:srgbClr val="03495C"/>
                </a:solidFill>
              </a:rPr>
              <a:t>должна составлять </a:t>
            </a:r>
            <a:r>
              <a:rPr lang="ru-RU" b="1" u="sng" dirty="0">
                <a:solidFill>
                  <a:srgbClr val="FF0000"/>
                </a:solidFill>
              </a:rPr>
              <a:t>не менее 8 секунд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  <a:p>
            <a:pPr algn="ctr"/>
            <a:endParaRPr lang="en-US" b="1" u="sng" dirty="0">
              <a:solidFill>
                <a:srgbClr val="FF0000"/>
              </a:solidFill>
            </a:endParaRPr>
          </a:p>
          <a:p>
            <a:pPr algn="ctr"/>
            <a:endParaRPr lang="ru-RU" u="sng" dirty="0">
              <a:solidFill>
                <a:srgbClr val="03495C"/>
              </a:solidFill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Анонсы телепрограмм, телепередач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>
                <a:solidFill>
                  <a:srgbClr val="03495C"/>
                </a:solidFill>
              </a:rPr>
              <a:t>содержащих информацию, причиняющую вред здоровью и (или) развитию детей</a:t>
            </a:r>
            <a:r>
              <a:rPr lang="ru-RU" dirty="0">
                <a:solidFill>
                  <a:srgbClr val="FF0000"/>
                </a:solidFill>
              </a:rPr>
              <a:t>, должны сопровождаться сообщением </a:t>
            </a:r>
            <a:r>
              <a:rPr lang="ru-RU" dirty="0">
                <a:solidFill>
                  <a:srgbClr val="03495C"/>
                </a:solidFill>
              </a:rPr>
              <a:t>об этом </a:t>
            </a:r>
            <a:r>
              <a:rPr lang="ru-RU" dirty="0">
                <a:solidFill>
                  <a:srgbClr val="FF0000"/>
                </a:solidFill>
              </a:rPr>
              <a:t>посредством размещения в них соответствующего знака информационной продукции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63513" y="0"/>
            <a:ext cx="8827300" cy="86495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79350" anchor="ctr">
            <a:spAutoFit/>
          </a:bodyPr>
          <a:lstStyle/>
          <a:p>
            <a:pPr indent="342900"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Пример звукового сообщение для радиоканалов, 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радиопрограмм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758825" y="1070819"/>
            <a:ext cx="775998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3495C"/>
                </a:solidFill>
              </a:rPr>
              <a:t>«Без возрастных ограничений»	</a:t>
            </a:r>
            <a:endParaRPr lang="en-US" b="1" i="1" dirty="0">
              <a:solidFill>
                <a:srgbClr val="03495C"/>
              </a:solidFill>
            </a:endParaRPr>
          </a:p>
          <a:p>
            <a:r>
              <a:rPr lang="en-US" b="1" i="1" dirty="0">
                <a:solidFill>
                  <a:srgbClr val="03495C"/>
                </a:solidFill>
              </a:rPr>
              <a:t>	</a:t>
            </a:r>
            <a:r>
              <a:rPr lang="ru-RU" b="1" i="1" dirty="0">
                <a:solidFill>
                  <a:srgbClr val="03495C"/>
                </a:solidFill>
              </a:rPr>
              <a:t>«Для детей старше шести лет»</a:t>
            </a:r>
          </a:p>
          <a:p>
            <a:r>
              <a:rPr lang="en-US" b="1" i="1" dirty="0">
                <a:solidFill>
                  <a:srgbClr val="03495C"/>
                </a:solidFill>
              </a:rPr>
              <a:t>		</a:t>
            </a:r>
            <a:r>
              <a:rPr lang="ru-RU" b="1" i="1" dirty="0">
                <a:solidFill>
                  <a:srgbClr val="03495C"/>
                </a:solidFill>
              </a:rPr>
              <a:t>«Для детей старше двенадцати лет»	</a:t>
            </a:r>
            <a:endParaRPr lang="en-US" b="1" i="1" dirty="0">
              <a:solidFill>
                <a:srgbClr val="03495C"/>
              </a:solidFill>
            </a:endParaRPr>
          </a:p>
          <a:p>
            <a:r>
              <a:rPr lang="en-US" b="1" i="1" dirty="0">
                <a:solidFill>
                  <a:srgbClr val="03495C"/>
                </a:solidFill>
              </a:rPr>
              <a:t>			</a:t>
            </a:r>
            <a:r>
              <a:rPr lang="ru-RU" b="1" i="1" dirty="0">
                <a:solidFill>
                  <a:srgbClr val="03495C"/>
                </a:solidFill>
              </a:rPr>
              <a:t>«Для детей старше шестнадцати лет»</a:t>
            </a:r>
          </a:p>
          <a:p>
            <a:r>
              <a:rPr lang="en-US" b="1" i="1" dirty="0">
                <a:solidFill>
                  <a:srgbClr val="03495C"/>
                </a:solidFill>
              </a:rPr>
              <a:t>				</a:t>
            </a:r>
            <a:r>
              <a:rPr lang="ru-RU" b="1" i="1" dirty="0">
                <a:solidFill>
                  <a:srgbClr val="03495C"/>
                </a:solidFill>
              </a:rPr>
              <a:t>«Запрещено для детей»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54001" y="3013918"/>
            <a:ext cx="565989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«В эфире программа «Музыкальная минутка», программа для детей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старше шести лет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«Далее на радиоканале «Новости», информационная продукция предназначена для детей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старше шестнадцати лет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</p:txBody>
      </p:sp>
      <p:pic>
        <p:nvPicPr>
          <p:cNvPr id="7" name="Picture 11" descr="uyv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778473"/>
            <a:ext cx="1981200" cy="192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81000" y="13335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Ограничения для распространения запрещенной для детей продукции, предусмотренные действующим законодательством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04800" y="1428750"/>
            <a:ext cx="85344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rgbClr val="03495C"/>
              </a:solidFill>
            </a:endParaRPr>
          </a:p>
          <a:p>
            <a:pPr algn="ctr"/>
            <a:r>
              <a:rPr lang="ru-RU" dirty="0" smtClean="0">
                <a:solidFill>
                  <a:srgbClr val="03495C"/>
                </a:solidFill>
              </a:rPr>
              <a:t>Информационная </a:t>
            </a:r>
            <a:r>
              <a:rPr lang="ru-RU" dirty="0">
                <a:solidFill>
                  <a:srgbClr val="03495C"/>
                </a:solidFill>
              </a:rPr>
              <a:t>продукция со знаком </a:t>
            </a:r>
            <a:r>
              <a:rPr lang="ru-RU" b="1" dirty="0">
                <a:solidFill>
                  <a:srgbClr val="FF0000"/>
                </a:solidFill>
              </a:rPr>
              <a:t>«18+»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03495C"/>
                </a:solidFill>
              </a:rPr>
              <a:t>- не подлежит распространению посредством теле- и радиовещания </a:t>
            </a:r>
            <a:r>
              <a:rPr lang="ru-RU" b="1" u="sng" dirty="0">
                <a:solidFill>
                  <a:srgbClr val="FF0000"/>
                </a:solidFill>
              </a:rPr>
              <a:t>с 4 часов до 23 часов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03495C"/>
                </a:solidFill>
              </a:rPr>
              <a:t>по местному времени</a:t>
            </a:r>
          </a:p>
          <a:p>
            <a:pPr algn="ctr"/>
            <a:endParaRPr lang="ru-RU" dirty="0">
              <a:solidFill>
                <a:srgbClr val="03495C"/>
              </a:solidFill>
            </a:endParaRPr>
          </a:p>
          <a:p>
            <a:pPr algn="ctr"/>
            <a:endParaRPr lang="ru-RU" dirty="0">
              <a:solidFill>
                <a:srgbClr val="03495C"/>
              </a:solidFill>
            </a:endParaRPr>
          </a:p>
          <a:p>
            <a:pPr algn="ctr"/>
            <a:r>
              <a:rPr lang="ru-RU" dirty="0">
                <a:solidFill>
                  <a:srgbClr val="03495C"/>
                </a:solidFill>
              </a:rPr>
              <a:t>Информационная продукция со знаком </a:t>
            </a:r>
            <a:r>
              <a:rPr lang="ru-RU" b="1" dirty="0">
                <a:solidFill>
                  <a:srgbClr val="FF0000"/>
                </a:solidFill>
              </a:rPr>
              <a:t>«16+»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03495C"/>
                </a:solidFill>
              </a:rPr>
              <a:t>- не подлежит распространению посредством теле- и радиовещания </a:t>
            </a:r>
            <a:r>
              <a:rPr lang="ru-RU" b="1" u="sng" dirty="0">
                <a:solidFill>
                  <a:srgbClr val="FF0000"/>
                </a:solidFill>
              </a:rPr>
              <a:t>с 7 часов до 21 часа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03495C"/>
                </a:solidFill>
              </a:rPr>
              <a:t>по местному времени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8113" y="382097"/>
            <a:ext cx="835880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Управление Роскомнадзора по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Амурской области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8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сайт: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28.rkn.gov.ru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Контактная информация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Управление Роскомнадзора по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Амурской области,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675000,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г.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Благовещенск,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ул. Ленина, д.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113,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email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: 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rsockanc28@rkn.gov.ru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приемная: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4162) 49-40-28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0C16A60-BC42-4C76-BD74-989E8971A774}" type="slidenum">
              <a:rPr lang="ru-RU" smtClean="0">
                <a:solidFill>
                  <a:schemeClr val="tx2">
                    <a:lumMod val="75000"/>
                  </a:schemeClr>
                </a:solidFill>
              </a:rPr>
              <a:pPr/>
              <a:t>2</a:t>
            </a:fld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4" y="0"/>
            <a:ext cx="9140307" cy="51434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8113" y="352591"/>
            <a:ext cx="85178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6591" y="282478"/>
            <a:ext cx="8090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Федеральный закон от  27.07.2006 № 152-ФЗ «О персональных данных» определяет понятие «персональные данные»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1195" y="1166303"/>
            <a:ext cx="79612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Персональные данные – это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любая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информация, относящаяся к прямо или косвенно определенному или определяемому  физическому лицу (субъекту персональных данных).</a:t>
            </a:r>
          </a:p>
          <a:p>
            <a:pPr algn="just"/>
            <a:endParaRPr lang="ru-RU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Специальные категории персональных данных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: расовая, национальная принадлежность, политические взгляды, религиозные или философские убеждения, состояние здоровья, интимная жизнь.</a:t>
            </a:r>
          </a:p>
          <a:p>
            <a:pPr algn="just"/>
            <a:endParaRPr lang="ru-RU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Биометрические персональные данные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- сведения, которые характеризуют физиологические и биологические особенности человека, на основании которых можно установить его личность и которые используются оператором для установления личности субъекта персональных данных.</a:t>
            </a:r>
          </a:p>
        </p:txBody>
      </p:sp>
    </p:spTree>
    <p:extLst>
      <p:ext uri="{BB962C8B-B14F-4D97-AF65-F5344CB8AC3E}">
        <p14:creationId xmlns="" xmlns:p14="http://schemas.microsoft.com/office/powerpoint/2010/main" val="37842367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0C16A60-BC42-4C76-BD74-989E8971A774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0307" cy="51434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8113" y="352591"/>
            <a:ext cx="85178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6591" y="-244405"/>
            <a:ext cx="77624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6591" y="217260"/>
            <a:ext cx="8299174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Виртуальные риски с использованием персональных данных</a:t>
            </a:r>
          </a:p>
          <a:p>
            <a:pPr algn="ctr"/>
            <a:endParaRPr lang="ru-RU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0"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  <a:sym typeface="Symbol"/>
              </a:rPr>
              <a:t>Коммуникационные риски: 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  <a:sym typeface="Symbol"/>
              </a:rPr>
              <a:t>Он-лайн знакомства (виртуальные знакомства на различных интернет-сервисах, предоставляющих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  <a:sym typeface="Symbol"/>
              </a:rPr>
              <a:t>пользователям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  <a:sym typeface="Symbol"/>
              </a:rPr>
              <a:t>услуги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  <a:sym typeface="Symbol"/>
              </a:rPr>
              <a:t>по виртуальному общению с другими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  <a:sym typeface="Symbol"/>
              </a:rPr>
              <a:t>пользователями, вторжение в частную жизнь).</a:t>
            </a:r>
          </a:p>
          <a:p>
            <a:pPr lvl="0" algn="just"/>
            <a:endParaRPr lang="ru-RU" sz="16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  <a:sym typeface="Symbol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  <a:sym typeface="Symbol"/>
              </a:rPr>
              <a:t>Киберпреследование (Киберсталкинг), троллинг — это использование Интернета для преследования или домогательств человека, группы людей или организации, провокации или издевательства в сетевом общении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  <a:sym typeface="Symbol"/>
              </a:rPr>
              <a:t>.</a:t>
            </a:r>
          </a:p>
          <a:p>
            <a:pPr lvl="0" algn="just"/>
            <a:endParaRPr lang="ru-RU" sz="16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  <a:sym typeface="Symbol"/>
            </a:endParaRPr>
          </a:p>
          <a:p>
            <a:pPr lvl="0"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  <a:sym typeface="Symbol"/>
              </a:rPr>
              <a:t>Риски, связанные с нарушением безопасности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  <a:sym typeface="Symbol"/>
              </a:rPr>
              <a:t>Он-лайн мошенничество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  <a:sym typeface="Symbol"/>
              </a:rPr>
              <a:t>(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  <a:sym typeface="Symbol"/>
              </a:rPr>
              <a:t>фишинг (фарминг), вишинг, мошеннические интернет-магазины).</a:t>
            </a:r>
          </a:p>
          <a:p>
            <a:pPr marL="285750" lvl="0" indent="-285750" algn="just">
              <a:buFont typeface="Arial" pitchFamily="34" charset="0"/>
              <a:buChar char="•"/>
            </a:pPr>
            <a:endParaRPr lang="ru-RU" sz="16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  <a:sym typeface="Symbol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Вирусы, программы – трояны и программы – шпионы, нежелательная почта (спам)</a:t>
            </a:r>
          </a:p>
          <a:p>
            <a:pPr lvl="0" algn="just"/>
            <a:endParaRPr lang="ru-RU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505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0C16A60-BC42-4C76-BD74-989E8971A774}" type="slidenum">
              <a:rPr lang="ru-RU" smtClean="0">
                <a:solidFill>
                  <a:schemeClr val="tx2">
                    <a:lumMod val="75000"/>
                  </a:schemeClr>
                </a:solidFill>
              </a:rPr>
              <a:pPr/>
              <a:t>4</a:t>
            </a:fld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" y="-1"/>
            <a:ext cx="9140307" cy="51434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8113" y="352591"/>
            <a:ext cx="85178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6591" y="-244405"/>
            <a:ext cx="77624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6471" y="377687"/>
            <a:ext cx="40949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ОН-ЛАЙН ЗНАКОМСТВА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«груминг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»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- установление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дружеских отношений с ребенком с целью вступления в сексуальный контакт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8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В России проблема встречи с онлайн-незнакомцами остается одной из самых важных среди коммуникационных интернет-рисков. Половина российских детей постоянно знакомится в интернете с новыми людьми, а 40% детей признаются, что встречались с интернет - знакомыми в реальной жизни. </a:t>
            </a:r>
          </a:p>
          <a:p>
            <a:endParaRPr lang="ru-RU" sz="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ХИЩНИКИ – это люди используют Интернет, чтобы заманить детей на личную встречу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https://moi-portal.ru/upload/iblock/a4a/a4a103350cdd9400cd5a095ad841989c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17" r="4301" b="10241"/>
          <a:stretch/>
        </p:blipFill>
        <p:spPr bwMode="auto">
          <a:xfrm>
            <a:off x="5404400" y="541380"/>
            <a:ext cx="3053800" cy="1655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87616" y="2295221"/>
            <a:ext cx="33494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Правило № 1 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Рассказывайте детям,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что никогда не стоит встречаться с друзьями из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Интернета, которых они не знают в реальной жизни.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Ведь люди могут оказаться совсем не теми, за кого себя выдают.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298" y="3321589"/>
            <a:ext cx="54292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088173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0C16A60-BC42-4C76-BD74-989E8971A774}" type="slidenum">
              <a:rPr lang="ru-RU" smtClean="0">
                <a:solidFill>
                  <a:schemeClr val="tx2">
                    <a:lumMod val="75000"/>
                  </a:schemeClr>
                </a:solidFill>
              </a:rPr>
              <a:pPr/>
              <a:t>5</a:t>
            </a:fld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0307" cy="51434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7930" y="123991"/>
            <a:ext cx="85178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6591" y="-244405"/>
            <a:ext cx="77624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8842" y="123991"/>
            <a:ext cx="877625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Киберпреследование (Киберсталкинг),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троллинг</a:t>
            </a:r>
          </a:p>
          <a:p>
            <a:pPr lvl="0" algn="ctr"/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Киберсталкинг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— это использование Интернета для преследования или домогательств человека, группы людей или организации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Под него могут попасть ложные обвинения, сплетни и клевета. К киберсталкингу также можно отнести мониторинг, похищение личности, угрозы, вандализм, вымогательство секса или собирание информации, которая может быть использована для запугивания или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домогательств. Киберсталкером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может быть как человек незнакомый, так и человек, знакомый жертве. Он может анонимно вовлекать незнакомых людей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онлайн.</a:t>
            </a:r>
          </a:p>
          <a:p>
            <a:pPr lvl="0" algn="just"/>
            <a:endParaRPr lang="ru-RU" sz="10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Тро́ллинг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— форма социальной провокации или издевательства в сетевом общении, использующаяся как персонифицированными участниками, заинтересованными в большей узнаваемости, публичности, эпатаже, так и анонимными пользователями без возможности их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идентификации. Ближайшие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понятия — это искушение, провокация и подстрекательство — то есть сознательный обман, клевета, возбуждение ссор и раздоров, призыв к неблаговидным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действиям.</a:t>
            </a:r>
          </a:p>
          <a:p>
            <a:pPr lvl="0" algn="just"/>
            <a:endParaRPr lang="ru-RU" sz="14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Киберхулиганы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– и дети и взрослые могут использовать Интернет, чтобы изводить или запугивать других людей. </a:t>
            </a:r>
          </a:p>
          <a:p>
            <a:pPr marL="4124325"/>
            <a:r>
              <a:rPr lang="ru-RU" sz="1400" b="1" dirty="0" smtClean="0">
                <a:solidFill>
                  <a:srgbClr val="C00000"/>
                </a:solidFill>
              </a:rPr>
              <a:t>Правило № 2</a:t>
            </a:r>
          </a:p>
          <a:p>
            <a:pPr marL="1520825">
              <a:tabLst>
                <a:tab pos="1520825" algn="l"/>
              </a:tabLst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Объясняйте детям, что в он-лай среде встречаются такие же хулиганы, как и в реальной жизни. В случае проявления подобных действий необходимо сообщить взрослым или обратиться в правоохранительные органы. Вышеуказанные действия уголовно наказуемы.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844826" y="4283765"/>
            <a:ext cx="516835" cy="1987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71318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0C16A60-BC42-4C76-BD74-989E8971A774}" type="slidenum">
              <a:rPr lang="ru-RU" smtClean="0">
                <a:solidFill>
                  <a:schemeClr val="tx2">
                    <a:lumMod val="75000"/>
                  </a:schemeClr>
                </a:solidFill>
              </a:rPr>
              <a:pPr/>
              <a:t>6</a:t>
            </a:fld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" y="-8684"/>
            <a:ext cx="9140307" cy="514349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56591" y="-244405"/>
            <a:ext cx="77624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49457" y="309593"/>
            <a:ext cx="4035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МОШЕННИЧЕСТВО В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ОН - ЛАЙН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СРЕДЕ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043" y="897511"/>
            <a:ext cx="1490867" cy="1665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8478" y="897511"/>
            <a:ext cx="716611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Фишинг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(Фарминг)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- это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вид интернет-мошенничества, целью которого является получение доступа к конфиденциальным данным пользователей — логинам и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паролям, доступ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к аккаунтам и банковским счетам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just"/>
            <a:endParaRPr lang="ru-RU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Вишинг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- это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один из методов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мошенничества, целью которого является стимулирование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к совершению определенных действий со своим карточным счетом / платежной картой.</a:t>
            </a:r>
          </a:p>
          <a:p>
            <a:pPr algn="just"/>
            <a:endParaRPr lang="ru-RU" sz="1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М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ошеннические интернет-магазины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сайт, торгующий товарами посредством сети Интернет.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Как правило никакого товара после оплаты пользователь не получает, а сайт не существует.</a:t>
            </a:r>
          </a:p>
          <a:p>
            <a:endParaRPr lang="ru-RU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3853" y="2948034"/>
            <a:ext cx="78320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Правило № 3 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Доводите до детей информацию об использовании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регулярном обновлении антивирусных программ.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Использование  защиты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электронного почтового ящика (отключить предварительный просмотр).</a:t>
            </a: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Не открывать и не загружать вложения электронных писем от незнакомых и сомнительных адресатов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Несанкционированный обмен музыкой, видео и другими файлами может повлечь загрузку вредоносных программ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28" y="3601534"/>
            <a:ext cx="54292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80672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0C16A60-BC42-4C76-BD74-989E8971A774}" type="slidenum">
              <a:rPr lang="ru-RU" smtClean="0">
                <a:solidFill>
                  <a:schemeClr val="tx2">
                    <a:lumMod val="75000"/>
                  </a:schemeClr>
                </a:solidFill>
              </a:rPr>
              <a:pPr/>
              <a:t>7</a:t>
            </a:fld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4" y="1"/>
            <a:ext cx="9140307" cy="51434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8113" y="352591"/>
            <a:ext cx="851783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6591" y="-244405"/>
            <a:ext cx="77624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6591" y="352591"/>
            <a:ext cx="81202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Вирусы, программы – трояны и программы - шпионы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7504" y="829644"/>
            <a:ext cx="70667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Вирусы и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программы - черви – это программы, проникающие в компьютер для копирования, повреждения или уничтожения данных.</a:t>
            </a:r>
          </a:p>
          <a:p>
            <a:endParaRPr lang="ru-RU" sz="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Программы - трояны – это вирусы, имитирующие полезные программы для уничтожения данных, повреждения компьютера и похищение личных сведений.</a:t>
            </a:r>
          </a:p>
          <a:p>
            <a:endParaRPr lang="ru-RU" sz="8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Программы – шпионы – это программы, отслеживающие ваши действия в интернете или отображающие навязчивую рекламу.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54157" y="3047925"/>
            <a:ext cx="64219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Правило № 4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Установите на свои ПК защитное ПО (антивирус) и следите за регулярностью обновления антивирусных баз. Нельзя запускать подозрительные приложения, присланные по электронной почте и через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интернет-мессенжеры. Проверяйте адреса при переходе на сайты.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28" y="3658795"/>
            <a:ext cx="54292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226" y="1027879"/>
            <a:ext cx="1349449" cy="1367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089" t="5238" r="31136" b="9621"/>
          <a:stretch/>
        </p:blipFill>
        <p:spPr bwMode="auto">
          <a:xfrm>
            <a:off x="7506034" y="3047925"/>
            <a:ext cx="1610134" cy="1130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227754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0C16A60-BC42-4C76-BD74-989E8971A774}" type="slidenum">
              <a:rPr lang="ru-RU" smtClean="0">
                <a:solidFill>
                  <a:schemeClr val="tx2">
                    <a:lumMod val="75000"/>
                  </a:schemeClr>
                </a:solidFill>
              </a:rPr>
              <a:pPr/>
              <a:t>8</a:t>
            </a:fld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4" y="-1"/>
            <a:ext cx="9140307" cy="51434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8113" y="352591"/>
            <a:ext cx="851783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2229" y="223381"/>
            <a:ext cx="81202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Вторжение в частную жизнь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7564" y="691144"/>
            <a:ext cx="65598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Заполняя различные формы в Интернете можно оставить конфиденциальные сведения о себе или своей семье             шантаж, вымогательство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запугивание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391" r="56681" b="29691"/>
          <a:stretch/>
        </p:blipFill>
        <p:spPr bwMode="auto">
          <a:xfrm>
            <a:off x="6763577" y="228599"/>
            <a:ext cx="2062371" cy="1540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Прямая со стрелкой 15"/>
          <p:cNvCxnSpPr/>
          <p:nvPr/>
        </p:nvCxnSpPr>
        <p:spPr>
          <a:xfrm>
            <a:off x="5218044" y="1124946"/>
            <a:ext cx="467138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88843" y="1554220"/>
            <a:ext cx="863710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/>
            <a:r>
              <a:rPr lang="ru-RU" sz="1600" b="1" dirty="0" smtClean="0">
                <a:solidFill>
                  <a:srgbClr val="C00000"/>
                </a:solidFill>
              </a:rPr>
              <a:t>Правило № 5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Никогда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не разглашайте в Интернете личную информацию, за исключением людей, которым вы доверяете. При запросе предоставления личной информации на веб-сайте всегда просматривайте разделы «Условия использования» или «Политика защиты конфиденциальной информации», убедитесь о целях использования ваших персональных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данных.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Не разрешайте ребенку предоставлять личную информацию через Интернет. В Интернете не вся информация надежна и не все пользователи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откровенны.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Ребенку нужно знать, что нельзя через Интернет давать сведения о своем имени, возрасте, номере телефона, школе или домашнем адресе. Научите ребенка использовать прозвища (ники) при общении через Интернет: анонимность – отличный способ защиты.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Не выкладывайте фото ребенка на веб-страницах или публичных форумах.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46651" y="3666617"/>
            <a:ext cx="79314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27909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0C16A60-BC42-4C76-BD74-989E8971A774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4" y="1"/>
            <a:ext cx="9140307" cy="51434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8113" y="352591"/>
            <a:ext cx="85178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6591" y="-244405"/>
            <a:ext cx="77624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8966" y="357312"/>
            <a:ext cx="876631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Риски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связанные с содержанием информации (контентные риски): </a:t>
            </a:r>
          </a:p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нецензурные тексты, запрещенная информация, пропаганда экстремизма, нарушение авторских прав, пропаганда наркотиков .</a:t>
            </a:r>
          </a:p>
          <a:p>
            <a:pPr algn="ctr"/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Защита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детей от негативной и опасной </a:t>
            </a:r>
          </a:p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информации в сети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Интернет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Безопасность в интернете и, в первую очередь, безопасность детей – это не только антивирусы, фильтры и профессиональная информационная безопасность. Наибольшую угрозу для детей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представляет: 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«негативный» контент 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Особенностью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детского восприятия является абсолютное доверие детей к приходящей из интернета информации, контактам, коммуникациям. Россия, по сравнению  со странами Евросоюза, входит в зону повышенного риска, определяемую остро стоящими вопросами обеспечения безопасности детей и подростков в глобальной сети. Больше 40% детей в России сталкиваются с изображениями сексуального характера в интернете или других источниках. И каждый шестой ребенок из них видит сексуальные изображения каждый день или почти каждый день, каждый пятый — систематически 1–2 раза в неделю. </a:t>
            </a:r>
          </a:p>
          <a:p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88173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1575</Words>
  <Application>Microsoft Office PowerPoint</Application>
  <PresentationFormat>Экран (16:9)</PresentationFormat>
  <Paragraphs>219</Paragraphs>
  <Slides>19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Безопасная работа в сети Интернет (рекомендации родителям)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Соблюдение требований Федерального Закона от 29.12.2010 №436-ФЗ  «О защите детей от информации, причиняющей вред их здоровью и развитию»</vt:lpstr>
      <vt:lpstr>К информации, причиняющей вред здоровью и (или) развитию детей относится: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Соколова</cp:lastModifiedBy>
  <cp:revision>11</cp:revision>
  <dcterms:created xsi:type="dcterms:W3CDTF">2019-10-13T23:58:43Z</dcterms:created>
  <dcterms:modified xsi:type="dcterms:W3CDTF">2019-10-24T03:16:48Z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2019-10-09T00:00:00Z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2019-10-13T00:00:00Z</vt:filetime>
  </property>
</Properties>
</file>