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7375E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2375"/>
              </a:lnSpc>
            </a:pPr>
            <a:fld id="{81D60167-4931-47E6-BA6A-407CBD079E47}" type="slidenum">
              <a:rPr dirty="0"/>
              <a:pPr marL="25400">
                <a:lnSpc>
                  <a:spcPts val="237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7375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AFE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7375E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2375"/>
              </a:lnSpc>
            </a:pPr>
            <a:fld id="{81D60167-4931-47E6-BA6A-407CBD079E47}" type="slidenum">
              <a:rPr dirty="0"/>
              <a:pPr marL="25400">
                <a:lnSpc>
                  <a:spcPts val="237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7375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4257" y="801115"/>
            <a:ext cx="3766184" cy="3084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ADE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7375E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2375"/>
              </a:lnSpc>
            </a:pPr>
            <a:fld id="{81D60167-4931-47E6-BA6A-407CBD079E47}" type="slidenum">
              <a:rPr dirty="0"/>
              <a:pPr marL="25400">
                <a:lnSpc>
                  <a:spcPts val="237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7375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7375E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2375"/>
              </a:lnSpc>
            </a:pPr>
            <a:fld id="{81D60167-4931-47E6-BA6A-407CBD079E47}" type="slidenum">
              <a:rPr dirty="0"/>
              <a:pPr marL="25400">
                <a:lnSpc>
                  <a:spcPts val="237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7375E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2375"/>
              </a:lnSpc>
            </a:pPr>
            <a:fld id="{81D60167-4931-47E6-BA6A-407CBD079E47}" type="slidenum">
              <a:rPr dirty="0"/>
              <a:pPr marL="25400">
                <a:lnSpc>
                  <a:spcPts val="237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5539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/>
          <a:p>
            <a:fld id="{EF88CCE0-4DD8-4E1C-9943-C4C2A0FCC20E}" type="datetime1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11438" y="4700366"/>
            <a:ext cx="167004" cy="923330"/>
          </a:xfrm>
        </p:spPr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9099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7119" y="460375"/>
            <a:ext cx="317500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7375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60" y="1121409"/>
            <a:ext cx="9060078" cy="3528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AFE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11438" y="4700366"/>
            <a:ext cx="167004" cy="31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7375E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2375"/>
              </a:lnSpc>
            </a:pPr>
            <a:fld id="{81D60167-4931-47E6-BA6A-407CBD079E47}" type="slidenum">
              <a:rPr dirty="0"/>
              <a:pPr marL="25400">
                <a:lnSpc>
                  <a:spcPts val="2375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232" y="2136139"/>
            <a:ext cx="665035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2400" spc="-5" dirty="0" smtClean="0"/>
              <a:t>Безопасная работа в сети Интернет</a:t>
            </a:r>
            <a:endParaRPr sz="2400" dirty="0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248400" y="3486150"/>
            <a:ext cx="274628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DINCondensedC"/>
                <a:cs typeface="DINCondensedC"/>
              </a:rPr>
              <a:t>Кольцова Алла Владимировна </a:t>
            </a:r>
          </a:p>
          <a:p>
            <a:pPr algn="ctr"/>
            <a:endParaRPr lang="ru-RU" altLang="ru-RU" sz="14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ea typeface="DINCondensedC"/>
              <a:cs typeface="DINCondensedC"/>
            </a:endParaRPr>
          </a:p>
          <a:p>
            <a:pPr algn="ctr"/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DINCondensedC"/>
                <a:cs typeface="DINCondensedC"/>
              </a:rPr>
              <a:t>Начальник отдела контроля и надзора за соблюдением законодательства о персональных данных Управления Роскомнадзора по Амурской области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706032" y="4552950"/>
            <a:ext cx="1770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600" dirty="0">
                <a:solidFill>
                  <a:srgbClr val="17375E"/>
                </a:solidFill>
                <a:latin typeface="Arial Narrow" pitchFamily="34" charset="0"/>
              </a:rPr>
              <a:t>Благовещенск,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119" y="158318"/>
            <a:ext cx="84772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7375E"/>
                </a:solidFill>
                <a:latin typeface="Arial Narrow"/>
                <a:cs typeface="Arial Narrow"/>
              </a:rPr>
              <a:t>НАЛИЧИЕ СИСТЕМЫ ПО ЗАЩИТЕ ПРАВ СУБЪЕКТОВ ПЕРСОНАЛЬНЫХ</a:t>
            </a:r>
            <a:r>
              <a:rPr sz="2000" b="1" spc="-105" dirty="0">
                <a:solidFill>
                  <a:srgbClr val="17375E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17375E"/>
                </a:solidFill>
                <a:latin typeface="Arial Narrow"/>
                <a:cs typeface="Arial Narrow"/>
              </a:rPr>
              <a:t>ДАННЫХ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5"/>
              </a:lnSpc>
            </a:pPr>
            <a:r>
              <a:rPr dirty="0"/>
              <a:t>7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СПОСОБСТВ</a:t>
            </a:r>
            <a:r>
              <a:rPr spc="5" dirty="0"/>
              <a:t>У</a:t>
            </a:r>
            <a:r>
              <a:rPr dirty="0"/>
              <a:t>ЕТ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406" y="1250949"/>
            <a:ext cx="5017770" cy="699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ADEE"/>
                </a:solidFill>
                <a:latin typeface="Arial Narrow"/>
                <a:cs typeface="Arial Narrow"/>
              </a:rPr>
              <a:t>Достижению БАЛАНСА</a:t>
            </a:r>
            <a:r>
              <a:rPr sz="2800" b="1" spc="10" dirty="0">
                <a:solidFill>
                  <a:srgbClr val="00ADEE"/>
                </a:solidFill>
                <a:latin typeface="Arial Narrow"/>
                <a:cs typeface="Arial Narrow"/>
              </a:rPr>
              <a:t> </a:t>
            </a:r>
            <a:r>
              <a:rPr sz="2800" b="1" spc="-5" dirty="0">
                <a:solidFill>
                  <a:srgbClr val="00ADEE"/>
                </a:solidFill>
                <a:latin typeface="Arial Narrow"/>
                <a:cs typeface="Arial Narrow"/>
              </a:rPr>
              <a:t>интересов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-5" dirty="0">
                <a:solidFill>
                  <a:srgbClr val="00ADEE"/>
                </a:solidFill>
                <a:latin typeface="Arial Narrow"/>
                <a:cs typeface="Arial Narrow"/>
              </a:rPr>
              <a:t>Личности, общества и</a:t>
            </a:r>
            <a:r>
              <a:rPr sz="1600" spc="5" dirty="0">
                <a:solidFill>
                  <a:srgbClr val="00ADEE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00ADEE"/>
                </a:solidFill>
                <a:latin typeface="Arial Narrow"/>
                <a:cs typeface="Arial Narrow"/>
              </a:rPr>
              <a:t>государства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6385" y="2721101"/>
            <a:ext cx="854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ADEE"/>
                </a:solidFill>
                <a:latin typeface="Arial Narrow"/>
                <a:cs typeface="Arial Narrow"/>
              </a:rPr>
              <a:t>Ч</a:t>
            </a:r>
            <a:r>
              <a:rPr sz="1600" b="1" dirty="0">
                <a:solidFill>
                  <a:srgbClr val="00ADEE"/>
                </a:solidFill>
                <a:latin typeface="Arial Narrow"/>
                <a:cs typeface="Arial Narrow"/>
              </a:rPr>
              <a:t>А</a:t>
            </a:r>
            <a:r>
              <a:rPr sz="1600" b="1" spc="-5" dirty="0">
                <a:solidFill>
                  <a:srgbClr val="00ADEE"/>
                </a:solidFill>
                <a:latin typeface="Arial Narrow"/>
                <a:cs typeface="Arial Narrow"/>
              </a:rPr>
              <a:t>С</a:t>
            </a:r>
            <a:r>
              <a:rPr sz="1600" b="1" dirty="0">
                <a:solidFill>
                  <a:srgbClr val="00ADEE"/>
                </a:solidFill>
                <a:latin typeface="Arial Narrow"/>
                <a:cs typeface="Arial Narrow"/>
              </a:rPr>
              <a:t>Т</a:t>
            </a:r>
            <a:r>
              <a:rPr sz="1600" b="1" spc="-5" dirty="0">
                <a:solidFill>
                  <a:srgbClr val="00ADEE"/>
                </a:solidFill>
                <a:latin typeface="Arial Narrow"/>
                <a:cs typeface="Arial Narrow"/>
              </a:rPr>
              <a:t>НОЙ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6471" y="2141600"/>
            <a:ext cx="3086100" cy="1127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ADEE"/>
                </a:solidFill>
                <a:latin typeface="Arial Narrow"/>
                <a:cs typeface="Arial Narrow"/>
              </a:rPr>
              <a:t>СОХРАНЕНИЮ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00ADEE"/>
                </a:solidFill>
                <a:latin typeface="Arial Narrow"/>
                <a:cs typeface="Arial Narrow"/>
              </a:rPr>
              <a:t>неприкосновенности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600" b="1" spc="-10" dirty="0">
                <a:solidFill>
                  <a:srgbClr val="00ADEE"/>
                </a:solidFill>
                <a:latin typeface="Arial Narrow"/>
                <a:cs typeface="Arial Narrow"/>
              </a:rPr>
              <a:t>ЖИЗНИ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0077" y="3592474"/>
            <a:ext cx="1856105" cy="944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ADEE"/>
                </a:solidFill>
                <a:latin typeface="Arial Narrow"/>
                <a:cs typeface="Arial Narrow"/>
              </a:rPr>
              <a:t>Сохране</a:t>
            </a:r>
            <a:r>
              <a:rPr sz="2800" b="1" spc="-20" dirty="0">
                <a:solidFill>
                  <a:srgbClr val="00ADEE"/>
                </a:solidFill>
                <a:latin typeface="Arial Narrow"/>
                <a:cs typeface="Arial Narrow"/>
              </a:rPr>
              <a:t>н</a:t>
            </a:r>
            <a:r>
              <a:rPr sz="2800" b="1" spc="-5" dirty="0">
                <a:solidFill>
                  <a:srgbClr val="00ADEE"/>
                </a:solidFill>
                <a:latin typeface="Arial Narrow"/>
                <a:cs typeface="Arial Narrow"/>
              </a:rPr>
              <a:t>ию</a:t>
            </a:r>
            <a:endParaRPr sz="2800">
              <a:latin typeface="Arial Narrow"/>
              <a:cs typeface="Arial Narrow"/>
            </a:endParaRPr>
          </a:p>
          <a:p>
            <a:pPr marL="12700" marR="291465">
              <a:lnSpc>
                <a:spcPct val="100000"/>
              </a:lnSpc>
              <a:spcBef>
                <a:spcPts val="35"/>
              </a:spcBef>
            </a:pPr>
            <a:r>
              <a:rPr sz="1600" b="1" spc="-5" dirty="0">
                <a:solidFill>
                  <a:srgbClr val="00ADEE"/>
                </a:solidFill>
                <a:latin typeface="Arial Narrow"/>
                <a:cs typeface="Arial Narrow"/>
              </a:rPr>
              <a:t>психологического  Здоровья</a:t>
            </a:r>
            <a:r>
              <a:rPr sz="1600" b="1" spc="-35" dirty="0">
                <a:solidFill>
                  <a:srgbClr val="00ADEE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ADEE"/>
                </a:solidFill>
                <a:latin typeface="Arial Narrow"/>
                <a:cs typeface="Arial Narrow"/>
              </a:rPr>
              <a:t>граждан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8113" y="382097"/>
            <a:ext cx="83588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Управление Роскомнадзора по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Амурской области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сайт: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28.rkn.gov.ru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Контактная информация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Управление Роскомнадзора по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Амурской области,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675000,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г.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Благовещенск,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ул. Ленина, д.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113,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email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: 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rsockanc28@rkn.gov.ru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приемная: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4162) 49-40-28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304800" y="133350"/>
            <a:ext cx="4071937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+mn-cs"/>
              </a:rPr>
              <a:t>ФЕДЕРАЛЬНАЯ СЛУЖБА ПО НАДЗОРУ В СФЕРЕ СВЯЗИ,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+mn-cs"/>
              </a:rPr>
              <a:t>ИНФОРМАЦИОННЫХ ТЕХНОЛОГИЙ И  МАССОВЫХ КОММУНИКАЦИЙ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01B58B8-501D-41FE-8607-D508FBC5E4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23950"/>
            <a:ext cx="8595564" cy="349920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3A5CABA6-9321-4D5C-BEA1-F03AFBAB8CE5}"/>
              </a:ext>
            </a:extLst>
          </p:cNvPr>
          <p:cNvSpPr/>
          <p:nvPr/>
        </p:nvSpPr>
        <p:spPr>
          <a:xfrm>
            <a:off x="4495800" y="2038350"/>
            <a:ext cx="20970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НОМЕР ВАШИХ ДОКУМЕНТОВ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757CD2C-1859-45AA-8A28-3C4DF2D77D83}"/>
              </a:ext>
            </a:extLst>
          </p:cNvPr>
          <p:cNvSpPr/>
          <p:nvPr/>
        </p:nvSpPr>
        <p:spPr>
          <a:xfrm>
            <a:off x="4644008" y="1217138"/>
            <a:ext cx="17572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189AA2"/>
                </a:solidFill>
                <a:latin typeface="Arial Narrow" panose="020B0606020202030204" pitchFamily="34" charset="0"/>
              </a:rPr>
              <a:t>СОСТОЯНИЕ ЗДОРОВЬЯ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EECB8DA-E250-41A7-8FF2-60A9B56E73CE}"/>
              </a:ext>
            </a:extLst>
          </p:cNvPr>
          <p:cNvSpPr/>
          <p:nvPr/>
        </p:nvSpPr>
        <p:spPr>
          <a:xfrm>
            <a:off x="598544" y="1802164"/>
            <a:ext cx="2893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ПЕРСОНАЛЬНЫЕ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ДАННЫЕ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6E35424-A16C-4407-9189-0A17ADC335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6693" y="1379766"/>
            <a:ext cx="1111589" cy="87301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36D75F4-60FE-40F2-BF79-12FB592941F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6907" y="449863"/>
            <a:ext cx="2425714" cy="78539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1427A304-80C6-4665-A8FD-0006C9B514D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8962" y="897564"/>
            <a:ext cx="291375" cy="20412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B360177-29B4-4E67-AB95-13E97F442E71}"/>
              </a:ext>
            </a:extLst>
          </p:cNvPr>
          <p:cNvSpPr/>
          <p:nvPr/>
        </p:nvSpPr>
        <p:spPr>
          <a:xfrm>
            <a:off x="5181600" y="2724150"/>
            <a:ext cx="2035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ФАМИЛИЯ, ИМЯ, </a:t>
            </a:r>
          </a:p>
          <a:p>
            <a:r>
              <a:rPr lang="ru-RU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ДАТА РОЖДЕНИЯ,</a:t>
            </a:r>
          </a:p>
          <a:p>
            <a:r>
              <a:rPr lang="ru-RU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НОМЕР ТЕЛЕФОНА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043C6A9C-297D-4622-B347-64CD0D4FA33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01093" y="2681338"/>
            <a:ext cx="1251083" cy="89850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D5369F0-3DBB-49CC-BA18-6A2A5E677FA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65607" y="2729916"/>
            <a:ext cx="728438" cy="729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5359692-4D44-4708-A2B6-AE79E1FCC07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0608" y="2983603"/>
            <a:ext cx="728438" cy="729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9B257690-4274-4800-BDA6-5A188CAF3C7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0608" y="3209074"/>
            <a:ext cx="728438" cy="729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2627EF05-8D3A-42EB-AF45-59DB83DA90F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0608" y="3448611"/>
            <a:ext cx="728438" cy="72900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2B2ABCB5-598E-4A02-A85F-CD55A107FFEF}"/>
              </a:ext>
            </a:extLst>
          </p:cNvPr>
          <p:cNvSpPr/>
          <p:nvPr/>
        </p:nvSpPr>
        <p:spPr>
          <a:xfrm>
            <a:off x="4283968" y="3821985"/>
            <a:ext cx="169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B0F0"/>
                </a:solidFill>
                <a:latin typeface="Arial Narrow" panose="020B0606020202030204" pitchFamily="34" charset="0"/>
              </a:rPr>
              <a:t>ОТПЕЧАТКИ ПАЛЬЦЕВ, </a:t>
            </a:r>
          </a:p>
          <a:p>
            <a:r>
              <a:rPr lang="ru-RU" sz="1200" b="1" dirty="0">
                <a:solidFill>
                  <a:srgbClr val="00B0F0"/>
                </a:solidFill>
                <a:latin typeface="Arial Narrow" panose="020B0606020202030204" pitchFamily="34" charset="0"/>
              </a:rPr>
              <a:t>ФОТОГРАФИЯ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6804557A-8F2B-4DB3-A4B8-236A3CE992C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8250" y="3827447"/>
            <a:ext cx="816648" cy="99299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2BF71138-5870-4124-A07F-86D49392E78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6500" y="4187903"/>
            <a:ext cx="596797" cy="584918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B0853AD7-3FB3-477F-A478-F6F3D535F54E}"/>
              </a:ext>
            </a:extLst>
          </p:cNvPr>
          <p:cNvSpPr/>
          <p:nvPr/>
        </p:nvSpPr>
        <p:spPr>
          <a:xfrm>
            <a:off x="0" y="4957763"/>
            <a:ext cx="9144000" cy="19430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547969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5C8E45A-DF61-4BD2-817B-2699978BB5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9" y="1454716"/>
            <a:ext cx="9721080" cy="262671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91DB97D-3804-4B01-B6ED-562EC641D128}"/>
              </a:ext>
            </a:extLst>
          </p:cNvPr>
          <p:cNvSpPr/>
          <p:nvPr/>
        </p:nvSpPr>
        <p:spPr>
          <a:xfrm>
            <a:off x="-32" y="1947755"/>
            <a:ext cx="4817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AB018"/>
                </a:solidFill>
                <a:latin typeface="Arial Narrow" panose="020B0606020202030204" pitchFamily="34" charset="0"/>
              </a:rPr>
              <a:t>СПЕЦИАЛЬНЫЕ ПЕРСОНАЛЬНЫЕ ДАННЫЕ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A92214B-9CB0-4D32-A313-B4110B9147FB}"/>
              </a:ext>
            </a:extLst>
          </p:cNvPr>
          <p:cNvSpPr/>
          <p:nvPr/>
        </p:nvSpPr>
        <p:spPr>
          <a:xfrm>
            <a:off x="280579" y="2294004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Расовая или национальная принадлежность, политические взгляды, религиозные или философские убеждения, состояние здоровья и пр.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58D6791-2BE5-43AC-90B8-668350E401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14350"/>
            <a:ext cx="9144000" cy="162671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0205B24-09CB-40A5-B086-6B9143FAE19E}"/>
              </a:ext>
            </a:extLst>
          </p:cNvPr>
          <p:cNvSpPr/>
          <p:nvPr/>
        </p:nvSpPr>
        <p:spPr>
          <a:xfrm>
            <a:off x="-32" y="466663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89AA2"/>
                </a:solidFill>
                <a:latin typeface="Arial Narrow" panose="020B0606020202030204" pitchFamily="34" charset="0"/>
              </a:rPr>
              <a:t>БИОМЕТРИЧЕСКИЕ ПЕРСОНАЛЬНЫЕ ДАННЫЕ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69CE218-E292-4A99-9451-22132B4EC7D6}"/>
              </a:ext>
            </a:extLst>
          </p:cNvPr>
          <p:cNvSpPr/>
          <p:nvPr/>
        </p:nvSpPr>
        <p:spPr>
          <a:xfrm>
            <a:off x="289234" y="1023951"/>
            <a:ext cx="6984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Отпечаток пальца, рисунок радужной 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оболочки глаза, код ДНК, слепок голоса и пр.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87DAAFD-B9B3-41CF-B950-C96C6A565D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88800" y="459651"/>
            <a:ext cx="1023464" cy="15652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6AC140C-0384-4080-B2DD-038055BA1CA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768" y="2245486"/>
            <a:ext cx="1656412" cy="12677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2453C24-6463-42AC-B283-DED4BECD0CD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07" y="3245014"/>
            <a:ext cx="9361041" cy="2005661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D449D6E-9729-4489-A934-1C56EB7AFCC7}"/>
              </a:ext>
            </a:extLst>
          </p:cNvPr>
          <p:cNvSpPr/>
          <p:nvPr/>
        </p:nvSpPr>
        <p:spPr>
          <a:xfrm>
            <a:off x="71439" y="3447666"/>
            <a:ext cx="3055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EE4024"/>
                </a:solidFill>
                <a:latin typeface="Arial Narrow" panose="020B0606020202030204" pitchFamily="34" charset="0"/>
              </a:rPr>
              <a:t>ПЕРСОНАЛЬНЫЕ ДАННЫЕ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83F9062-773A-4F68-913A-FA70D2DEF52D}"/>
              </a:ext>
            </a:extLst>
          </p:cNvPr>
          <p:cNvSpPr/>
          <p:nvPr/>
        </p:nvSpPr>
        <p:spPr>
          <a:xfrm>
            <a:off x="280580" y="3814644"/>
            <a:ext cx="677617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Фамилия, имя, отчество, дата рождения, </a:t>
            </a:r>
          </a:p>
          <a:p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место рождения, место жительства, </a:t>
            </a:r>
          </a:p>
          <a:p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номер телефона, адрес электронной почты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B219396-F870-4CA7-B41A-C56D650AD6B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88800" y="3833091"/>
            <a:ext cx="1075532" cy="81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547969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1873" y="156794"/>
            <a:ext cx="5079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КИБЕРУГРОЗЫ В СЕТИ ИНТЕРНЕТ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74954" y="893521"/>
            <a:ext cx="2838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7E7E7E"/>
                </a:solidFill>
                <a:latin typeface="Arial Narrow"/>
                <a:cs typeface="Arial Narrow"/>
              </a:rPr>
              <a:t>МОШЕННИЧЕСТВО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473" y="1919097"/>
            <a:ext cx="24853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7E7E7E"/>
                </a:solidFill>
                <a:latin typeface="Arial Narrow"/>
                <a:cs typeface="Arial Narrow"/>
              </a:rPr>
              <a:t>КИБЕР</a:t>
            </a:r>
            <a:r>
              <a:rPr sz="2800" b="1" spc="-20" dirty="0">
                <a:solidFill>
                  <a:srgbClr val="7E7E7E"/>
                </a:solidFill>
                <a:latin typeface="Arial Narrow"/>
                <a:cs typeface="Arial Narrow"/>
              </a:rPr>
              <a:t>Б</a:t>
            </a:r>
            <a:r>
              <a:rPr sz="2800" b="1" spc="-5" dirty="0">
                <a:solidFill>
                  <a:srgbClr val="7E7E7E"/>
                </a:solidFill>
                <a:latin typeface="Arial Narrow"/>
                <a:cs typeface="Arial Narrow"/>
              </a:rPr>
              <a:t>УЛЛИНГ,  ТРОЛЛИНГ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9833" y="2034920"/>
            <a:ext cx="13912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7E7E7E"/>
                </a:solidFill>
                <a:latin typeface="Arial Narrow"/>
                <a:cs typeface="Arial Narrow"/>
              </a:rPr>
              <a:t>ША</a:t>
            </a:r>
            <a:r>
              <a:rPr sz="2800" b="1" dirty="0">
                <a:solidFill>
                  <a:srgbClr val="7E7E7E"/>
                </a:solidFill>
                <a:latin typeface="Arial Narrow"/>
                <a:cs typeface="Arial Narrow"/>
              </a:rPr>
              <a:t>Н</a:t>
            </a:r>
            <a:r>
              <a:rPr sz="2800" b="1" spc="-5" dirty="0">
                <a:solidFill>
                  <a:srgbClr val="7E7E7E"/>
                </a:solidFill>
                <a:latin typeface="Arial Narrow"/>
                <a:cs typeface="Arial Narrow"/>
              </a:rPr>
              <a:t>Т</a:t>
            </a:r>
            <a:r>
              <a:rPr sz="2800" b="1" dirty="0">
                <a:solidFill>
                  <a:srgbClr val="7E7E7E"/>
                </a:solidFill>
                <a:latin typeface="Arial Narrow"/>
                <a:cs typeface="Arial Narrow"/>
              </a:rPr>
              <a:t>А</a:t>
            </a:r>
            <a:r>
              <a:rPr sz="2800" b="1" spc="-5" dirty="0">
                <a:solidFill>
                  <a:srgbClr val="7E7E7E"/>
                </a:solidFill>
                <a:latin typeface="Arial Narrow"/>
                <a:cs typeface="Arial Narrow"/>
              </a:rPr>
              <a:t>Ж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000" y="3363214"/>
            <a:ext cx="2992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7E7E7E"/>
                </a:solidFill>
                <a:latin typeface="Arial Narrow"/>
                <a:cs typeface="Arial Narrow"/>
              </a:rPr>
              <a:t>ВЫМОГАТЕЛЬСТВО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1850" y="3354451"/>
            <a:ext cx="4227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7E7E7E"/>
                </a:solidFill>
                <a:latin typeface="Arial Narrow"/>
                <a:cs typeface="Arial Narrow"/>
              </a:rPr>
              <a:t>АГРЕССИВНЫЙ</a:t>
            </a:r>
            <a:r>
              <a:rPr sz="2800" b="1" spc="1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2800" b="1" spc="-10" dirty="0">
                <a:solidFill>
                  <a:srgbClr val="7E7E7E"/>
                </a:solidFill>
                <a:latin typeface="Arial Narrow"/>
                <a:cs typeface="Arial Narrow"/>
              </a:rPr>
              <a:t>МАРКЕТИНГ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12919" y="935228"/>
            <a:ext cx="1286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7E7E7E"/>
                </a:solidFill>
                <a:latin typeface="Arial Narrow"/>
                <a:cs typeface="Arial Narrow"/>
              </a:rPr>
              <a:t>СЛЕЖКА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587" y="967485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DEE"/>
                </a:solidFill>
                <a:latin typeface="MS Gothic"/>
                <a:cs typeface="MS Gothic"/>
              </a:rPr>
              <a:t>✓</a:t>
            </a:r>
            <a:endParaRPr sz="1800">
              <a:latin typeface="MS Gothic"/>
              <a:cs typeface="MS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6580" y="2029714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DEE"/>
                </a:solidFill>
                <a:latin typeface="MS Gothic"/>
                <a:cs typeface="MS Gothic"/>
              </a:rPr>
              <a:t>✓</a:t>
            </a:r>
            <a:endParaRPr sz="1800">
              <a:latin typeface="MS Gothic"/>
              <a:cs typeface="MS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6580" y="3428187"/>
            <a:ext cx="2546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DEE"/>
                </a:solidFill>
                <a:latin typeface="MS Gothic"/>
                <a:cs typeface="MS Gothic"/>
              </a:rPr>
              <a:t>✓</a:t>
            </a:r>
            <a:endParaRPr sz="1800">
              <a:latin typeface="MS Gothic"/>
              <a:cs typeface="MS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5510" y="343700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DEE"/>
                </a:solidFill>
                <a:latin typeface="MS Gothic"/>
                <a:cs typeface="MS Gothic"/>
              </a:rPr>
              <a:t>✓</a:t>
            </a:r>
            <a:endParaRPr sz="1800">
              <a:latin typeface="MS Gothic"/>
              <a:cs typeface="MS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79692" y="654684"/>
            <a:ext cx="2315463" cy="2131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218813" y="1009015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DEE"/>
                </a:solidFill>
                <a:latin typeface="MS Gothic"/>
                <a:cs typeface="MS Gothic"/>
              </a:rPr>
              <a:t>✓</a:t>
            </a:r>
            <a:endParaRPr sz="1800">
              <a:latin typeface="MS Gothic"/>
              <a:cs typeface="MS Gothic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5"/>
              </a:lnSpc>
            </a:pPr>
            <a:r>
              <a:rPr dirty="0"/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26433" y="2147442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DEE"/>
                </a:solidFill>
                <a:latin typeface="MS Gothic"/>
                <a:cs typeface="MS Gothic"/>
              </a:rPr>
              <a:t>✓</a:t>
            </a:r>
            <a:endParaRPr sz="1800">
              <a:latin typeface="MS Gothic"/>
              <a:cs typeface="MS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2367" y="156794"/>
            <a:ext cx="3887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ИСТОЧНИКИ</a:t>
            </a:r>
            <a:r>
              <a:rPr sz="2800" spc="-50" dirty="0"/>
              <a:t> </a:t>
            </a:r>
            <a:r>
              <a:rPr sz="2800" spc="-5" dirty="0"/>
              <a:t>КИБЕРУГРОЗ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5"/>
              </a:lnSpc>
            </a:pPr>
            <a:r>
              <a:rPr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7962" y="788289"/>
            <a:ext cx="4193540" cy="3694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 marR="50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1800" b="1" spc="-5" dirty="0">
                <a:solidFill>
                  <a:srgbClr val="00ADEE"/>
                </a:solidFill>
                <a:latin typeface="Arial Narrow"/>
                <a:cs typeface="Arial Narrow"/>
              </a:rPr>
              <a:t>ПРАКТИКА ПРИНЯТИЯ </a:t>
            </a:r>
            <a:r>
              <a:rPr sz="1800" spc="-5" dirty="0">
                <a:solidFill>
                  <a:srgbClr val="17375E"/>
                </a:solidFill>
                <a:latin typeface="Arial Narrow"/>
                <a:cs typeface="Arial Narrow"/>
              </a:rPr>
              <a:t>условий  пользовательского соглашения 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по</a:t>
            </a:r>
            <a:r>
              <a:rPr sz="1800" spc="30" dirty="0">
                <a:solidFill>
                  <a:srgbClr val="00ADEE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00ADEE"/>
                </a:solidFill>
                <a:latin typeface="Arial Narrow"/>
                <a:cs typeface="Arial Narrow"/>
              </a:rPr>
              <a:t>умолчанию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ADEE"/>
              </a:buClr>
              <a:buFont typeface="Wingdings"/>
              <a:buChar char=""/>
            </a:pPr>
            <a:endParaRPr sz="2700">
              <a:latin typeface="Times New Roman"/>
              <a:cs typeface="Times New Roman"/>
            </a:endParaRPr>
          </a:p>
          <a:p>
            <a:pPr marL="325120" indent="-287020">
              <a:lnSpc>
                <a:spcPct val="100000"/>
              </a:lnSpc>
              <a:buFont typeface="Wingdings"/>
              <a:buChar char=""/>
              <a:tabLst>
                <a:tab pos="325755" algn="l"/>
              </a:tabLst>
            </a:pPr>
            <a:r>
              <a:rPr sz="1800" b="1" spc="-5" dirty="0">
                <a:solidFill>
                  <a:srgbClr val="00ADEE"/>
                </a:solidFill>
                <a:latin typeface="Arial Narrow"/>
                <a:cs typeface="Arial Narrow"/>
              </a:rPr>
              <a:t>ХИЩЕНИЕ</a:t>
            </a:r>
            <a:r>
              <a:rPr sz="1800" b="1" spc="10" dirty="0">
                <a:solidFill>
                  <a:srgbClr val="00ADEE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DEE"/>
                </a:solidFill>
                <a:latin typeface="Arial Narrow"/>
                <a:cs typeface="Arial Narrow"/>
              </a:rPr>
              <a:t>ПД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ADEE"/>
              </a:buClr>
              <a:buFont typeface="Wingdings"/>
              <a:buChar char=""/>
            </a:pPr>
            <a:endParaRPr sz="2600">
              <a:latin typeface="Times New Roman"/>
              <a:cs typeface="Times New Roman"/>
            </a:endParaRPr>
          </a:p>
          <a:p>
            <a:pPr marL="12700" marR="30099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spc="-5" dirty="0">
                <a:solidFill>
                  <a:srgbClr val="00ADEE"/>
                </a:solidFill>
                <a:latin typeface="Arial Narrow"/>
                <a:cs typeface="Arial Narrow"/>
              </a:rPr>
              <a:t>ИСПОЛЬЗОВАНИЕ </a:t>
            </a:r>
            <a:r>
              <a:rPr sz="1800" spc="-5" dirty="0">
                <a:solidFill>
                  <a:srgbClr val="17375E"/>
                </a:solidFill>
                <a:latin typeface="Arial Narrow"/>
                <a:cs typeface="Arial Narrow"/>
              </a:rPr>
              <a:t>«серых» мобильных  приложений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ADEE"/>
              </a:buClr>
              <a:buFont typeface="Wingdings"/>
              <a:buChar char=""/>
            </a:pPr>
            <a:endParaRPr sz="21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spc="-5" dirty="0">
                <a:solidFill>
                  <a:srgbClr val="00ADEE"/>
                </a:solidFill>
                <a:latin typeface="Arial Narrow"/>
                <a:cs typeface="Arial Narrow"/>
              </a:rPr>
              <a:t>ФИШИНГ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ADEE"/>
              </a:buClr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b="1" dirty="0">
                <a:solidFill>
                  <a:srgbClr val="00ADEE"/>
                </a:solidFill>
                <a:latin typeface="Arial Narrow"/>
                <a:cs typeface="Arial Narrow"/>
              </a:rPr>
              <a:t>ПОВСЕМЕСТНОЕ</a:t>
            </a:r>
            <a:r>
              <a:rPr sz="1800" b="1" spc="-25" dirty="0">
                <a:solidFill>
                  <a:srgbClr val="00ADEE"/>
                </a:solidFill>
                <a:latin typeface="Arial Narrow"/>
                <a:cs typeface="Arial Narrow"/>
              </a:rPr>
              <a:t> </a:t>
            </a:r>
            <a:r>
              <a:rPr sz="1800" b="1" spc="-5" dirty="0">
                <a:solidFill>
                  <a:srgbClr val="00ADEE"/>
                </a:solidFill>
                <a:latin typeface="Arial Narrow"/>
                <a:cs typeface="Arial Narrow"/>
              </a:rPr>
              <a:t>ИСПОЛЬЗОВАНИЕ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7375E"/>
                </a:solidFill>
                <a:latin typeface="Arial Narrow"/>
                <a:cs typeface="Arial Narrow"/>
              </a:rPr>
              <a:t>видеонаблюдения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5609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36245" algn="l"/>
              </a:tabLst>
            </a:pPr>
            <a:r>
              <a:rPr dirty="0"/>
              <a:t>ПЕРЕДАЧА </a:t>
            </a:r>
            <a:r>
              <a:rPr b="0" dirty="0">
                <a:solidFill>
                  <a:srgbClr val="17375E"/>
                </a:solidFill>
                <a:latin typeface="Arial Narrow"/>
                <a:cs typeface="Arial Narrow"/>
              </a:rPr>
              <a:t>ПД</a:t>
            </a:r>
            <a:r>
              <a:rPr b="0" spc="-15" dirty="0">
                <a:solidFill>
                  <a:srgbClr val="17375E"/>
                </a:solidFill>
                <a:latin typeface="Arial Narrow"/>
                <a:cs typeface="Arial Narrow"/>
              </a:rPr>
              <a:t> </a:t>
            </a:r>
            <a:r>
              <a:rPr b="0" spc="-5" dirty="0">
                <a:solidFill>
                  <a:srgbClr val="17375E"/>
                </a:solidFill>
                <a:latin typeface="Arial Narrow"/>
                <a:cs typeface="Arial Narrow"/>
              </a:rPr>
              <a:t>по</a:t>
            </a:r>
          </a:p>
          <a:p>
            <a:pPr marR="165735" algn="ctr">
              <a:lnSpc>
                <a:spcPct val="100000"/>
              </a:lnSpc>
            </a:pPr>
            <a:r>
              <a:rPr b="0" spc="-5" dirty="0">
                <a:solidFill>
                  <a:srgbClr val="17375E"/>
                </a:solidFill>
                <a:latin typeface="Arial Narrow"/>
                <a:cs typeface="Arial Narrow"/>
              </a:rPr>
              <a:t>незащищенным каналам</a:t>
            </a:r>
            <a:r>
              <a:rPr b="0" spc="35" dirty="0">
                <a:solidFill>
                  <a:srgbClr val="17375E"/>
                </a:solidFill>
                <a:latin typeface="Arial Narrow"/>
                <a:cs typeface="Arial Narrow"/>
              </a:rPr>
              <a:t> </a:t>
            </a:r>
            <a:r>
              <a:rPr b="0" spc="-5" dirty="0">
                <a:solidFill>
                  <a:srgbClr val="17375E"/>
                </a:solidFill>
                <a:latin typeface="Arial Narrow"/>
                <a:cs typeface="Arial Narrow"/>
              </a:rPr>
              <a:t>связи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Times New Roman"/>
              <a:cs typeface="Times New Roman"/>
            </a:endParaRPr>
          </a:p>
          <a:p>
            <a:pPr marL="48450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84505" algn="l"/>
              </a:tabLst>
            </a:pPr>
            <a:r>
              <a:rPr dirty="0"/>
              <a:t>ИСПОЛЬЗОВАНИЕ</a:t>
            </a:r>
          </a:p>
          <a:p>
            <a:pPr marL="197485">
              <a:lnSpc>
                <a:spcPct val="100000"/>
              </a:lnSpc>
            </a:pPr>
            <a:r>
              <a:rPr b="0" spc="-5" dirty="0">
                <a:solidFill>
                  <a:srgbClr val="17375E"/>
                </a:solidFill>
                <a:latin typeface="Arial Narrow"/>
                <a:cs typeface="Arial Narrow"/>
              </a:rPr>
              <a:t>геолокационных</a:t>
            </a:r>
            <a:r>
              <a:rPr b="0" spc="45" dirty="0">
                <a:solidFill>
                  <a:srgbClr val="17375E"/>
                </a:solidFill>
                <a:latin typeface="Arial Narrow"/>
                <a:cs typeface="Arial Narrow"/>
              </a:rPr>
              <a:t> </a:t>
            </a:r>
            <a:r>
              <a:rPr b="0" spc="-5" dirty="0">
                <a:solidFill>
                  <a:srgbClr val="17375E"/>
                </a:solidFill>
                <a:latin typeface="Arial Narrow"/>
                <a:cs typeface="Arial Narrow"/>
              </a:rPr>
              <a:t>сервисов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Times New Roman"/>
              <a:cs typeface="Times New Roman"/>
            </a:endParaRPr>
          </a:p>
          <a:p>
            <a:pPr marL="149225" marR="5080">
              <a:lnSpc>
                <a:spcPct val="100000"/>
              </a:lnSpc>
              <a:buFont typeface="Wingdings"/>
              <a:buChar char=""/>
              <a:tabLst>
                <a:tab pos="436245" algn="l"/>
              </a:tabLst>
            </a:pPr>
            <a:r>
              <a:rPr dirty="0"/>
              <a:t>РАСПРОСТРАНЕНИЕ </a:t>
            </a:r>
            <a:r>
              <a:rPr b="0" dirty="0">
                <a:solidFill>
                  <a:srgbClr val="17375E"/>
                </a:solidFill>
                <a:latin typeface="Arial Narrow"/>
                <a:cs typeface="Arial Narrow"/>
              </a:rPr>
              <a:t>ПД в</a:t>
            </a:r>
            <a:r>
              <a:rPr b="0" spc="-75" dirty="0">
                <a:solidFill>
                  <a:srgbClr val="17375E"/>
                </a:solidFill>
                <a:latin typeface="Arial Narrow"/>
                <a:cs typeface="Arial Narrow"/>
              </a:rPr>
              <a:t> </a:t>
            </a:r>
            <a:r>
              <a:rPr b="0" spc="-10" dirty="0">
                <a:solidFill>
                  <a:srgbClr val="17375E"/>
                </a:solidFill>
                <a:latin typeface="Arial Narrow"/>
                <a:cs typeface="Arial Narrow"/>
              </a:rPr>
              <a:t>открытых  </a:t>
            </a:r>
            <a:r>
              <a:rPr b="0" spc="-5" dirty="0">
                <a:solidFill>
                  <a:srgbClr val="17375E"/>
                </a:solidFill>
                <a:latin typeface="Arial Narrow"/>
                <a:cs typeface="Arial Narrow"/>
              </a:rPr>
              <a:t>источниках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pc="-5" dirty="0"/>
              <a:t>ОБЩЕНИЕ </a:t>
            </a:r>
            <a:r>
              <a:rPr b="0" dirty="0">
                <a:solidFill>
                  <a:srgbClr val="17375E"/>
                </a:solidFill>
                <a:latin typeface="Arial Narrow"/>
                <a:cs typeface="Arial Narrow"/>
              </a:rPr>
              <a:t>с </a:t>
            </a:r>
            <a:r>
              <a:rPr b="0" spc="-5" dirty="0">
                <a:solidFill>
                  <a:srgbClr val="17375E"/>
                </a:solidFill>
                <a:latin typeface="Arial Narrow"/>
                <a:cs typeface="Arial Narrow"/>
              </a:rPr>
              <a:t>виртуальными</a:t>
            </a:r>
            <a:r>
              <a:rPr b="0" spc="-50" dirty="0">
                <a:solidFill>
                  <a:srgbClr val="17375E"/>
                </a:solidFill>
                <a:latin typeface="Arial Narrow"/>
                <a:cs typeface="Arial Narrow"/>
              </a:rPr>
              <a:t> </a:t>
            </a:r>
            <a:r>
              <a:rPr b="0" dirty="0">
                <a:solidFill>
                  <a:srgbClr val="17375E"/>
                </a:solidFill>
                <a:latin typeface="Arial Narrow"/>
                <a:cs typeface="Arial Narrow"/>
              </a:rPr>
              <a:t>друзьями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7666" y="156794"/>
            <a:ext cx="4328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ПОСЛЕДСТВИЯ КИБЕРУГРОЗ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12216" y="1014221"/>
            <a:ext cx="3927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DEE"/>
                </a:solidFill>
                <a:latin typeface="Courier New"/>
                <a:cs typeface="Courier New"/>
              </a:rPr>
              <a:t>o </a:t>
            </a:r>
            <a:r>
              <a:rPr sz="1800" b="1" spc="-5" dirty="0">
                <a:solidFill>
                  <a:srgbClr val="00ADEE"/>
                </a:solidFill>
                <a:latin typeface="Arial Narrow"/>
                <a:cs typeface="Arial Narrow"/>
              </a:rPr>
              <a:t>ПРИСВОЕНИЕ </a:t>
            </a:r>
            <a:r>
              <a:rPr sz="1800" b="1" spc="-10" dirty="0">
                <a:solidFill>
                  <a:srgbClr val="00ADEE"/>
                </a:solidFill>
                <a:latin typeface="Arial Narrow"/>
                <a:cs typeface="Arial Narrow"/>
              </a:rPr>
              <a:t>ЛИЧНОГО </a:t>
            </a:r>
            <a:r>
              <a:rPr sz="1800" b="1" spc="-5" dirty="0">
                <a:solidFill>
                  <a:srgbClr val="00ADEE"/>
                </a:solidFill>
                <a:latin typeface="Arial Narrow"/>
                <a:cs typeface="Arial Narrow"/>
              </a:rPr>
              <a:t>ИМУЩЕСТВА  ГРАЖДАН ОБМАННЫМ</a:t>
            </a:r>
            <a:r>
              <a:rPr sz="1800" b="1" spc="-10" dirty="0">
                <a:solidFill>
                  <a:srgbClr val="00ADEE"/>
                </a:solidFill>
                <a:latin typeface="Arial Narrow"/>
                <a:cs typeface="Arial Narrow"/>
              </a:rPr>
              <a:t> </a:t>
            </a:r>
            <a:r>
              <a:rPr sz="1800" b="1" spc="-5" dirty="0">
                <a:solidFill>
                  <a:srgbClr val="00ADEE"/>
                </a:solidFill>
                <a:latin typeface="Arial Narrow"/>
                <a:cs typeface="Arial Narrow"/>
              </a:rPr>
              <a:t>ПУТЁМ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2414" y="1021207"/>
            <a:ext cx="4177029" cy="1712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DEE"/>
                </a:solidFill>
                <a:latin typeface="Courier New"/>
                <a:cs typeface="Courier New"/>
              </a:rPr>
              <a:t>o 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Принуждение</a:t>
            </a:r>
            <a:r>
              <a:rPr sz="1800" spc="90" dirty="0">
                <a:solidFill>
                  <a:srgbClr val="00ADEE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00ADEE"/>
                </a:solidFill>
                <a:latin typeface="Arial Narrow"/>
                <a:cs typeface="Arial Narrow"/>
              </a:rPr>
              <a:t>к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выполнению воли </a:t>
            </a:r>
            <a:r>
              <a:rPr sz="1800" spc="-10" dirty="0">
                <a:solidFill>
                  <a:srgbClr val="00ADEE"/>
                </a:solidFill>
                <a:latin typeface="Arial Narrow"/>
                <a:cs typeface="Arial Narrow"/>
              </a:rPr>
              <a:t>третьих</a:t>
            </a:r>
            <a:r>
              <a:rPr sz="1800" spc="65" dirty="0">
                <a:solidFill>
                  <a:srgbClr val="00ADEE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00ADEE"/>
                </a:solidFill>
                <a:latin typeface="Arial Narrow"/>
                <a:cs typeface="Arial Narrow"/>
              </a:rPr>
              <a:t>лиц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81280" marR="5080">
              <a:lnSpc>
                <a:spcPct val="100000"/>
              </a:lnSpc>
            </a:pPr>
            <a:r>
              <a:rPr sz="1800" dirty="0">
                <a:solidFill>
                  <a:srgbClr val="1E1C11"/>
                </a:solidFill>
                <a:latin typeface="Courier New"/>
                <a:cs typeface="Courier New"/>
              </a:rPr>
              <a:t>o </a:t>
            </a:r>
            <a:r>
              <a:rPr sz="1800" spc="-10" dirty="0">
                <a:solidFill>
                  <a:srgbClr val="1E1C11"/>
                </a:solidFill>
                <a:latin typeface="Arial Narrow"/>
                <a:cs typeface="Arial Narrow"/>
              </a:rPr>
              <a:t>Монетизация </a:t>
            </a:r>
            <a:r>
              <a:rPr sz="1800" spc="-10" dirty="0">
                <a:solidFill>
                  <a:srgbClr val="00ADEE"/>
                </a:solidFill>
                <a:latin typeface="Arial Narrow"/>
                <a:cs typeface="Arial Narrow"/>
              </a:rPr>
              <a:t>пользователя 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сети Интернет,  </a:t>
            </a:r>
            <a:r>
              <a:rPr sz="1800" spc="-10" dirty="0">
                <a:solidFill>
                  <a:srgbClr val="00ADEE"/>
                </a:solidFill>
                <a:latin typeface="Arial Narrow"/>
                <a:cs typeface="Arial Narrow"/>
              </a:rPr>
              <a:t>т.е. пользователь 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становится</a:t>
            </a:r>
            <a:r>
              <a:rPr sz="1800" spc="110" dirty="0">
                <a:solidFill>
                  <a:srgbClr val="00ADEE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00ADEE"/>
                </a:solidFill>
                <a:latin typeface="Arial Narrow"/>
                <a:cs typeface="Arial Narrow"/>
              </a:rPr>
              <a:t>товаром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216" y="2277617"/>
            <a:ext cx="3604895" cy="1331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5" dirty="0">
                <a:solidFill>
                  <a:srgbClr val="1E1C11"/>
                </a:solidFill>
                <a:latin typeface="Arial Narrow"/>
                <a:cs typeface="Arial Narrow"/>
              </a:rPr>
              <a:t>Вред психическому, нравственному</a:t>
            </a:r>
            <a:r>
              <a:rPr sz="1800" spc="10" dirty="0">
                <a:solidFill>
                  <a:srgbClr val="1E1C11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E1C11"/>
                </a:solidFill>
                <a:latin typeface="Arial Narrow"/>
                <a:cs typeface="Arial Narrow"/>
              </a:rPr>
              <a:t>и</a:t>
            </a:r>
            <a:endParaRPr sz="1800">
              <a:latin typeface="Arial Narrow"/>
              <a:cs typeface="Arial Narrow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solidFill>
                  <a:srgbClr val="1E1C11"/>
                </a:solidFill>
                <a:latin typeface="Arial Narrow"/>
                <a:cs typeface="Arial Narrow"/>
              </a:rPr>
              <a:t>духовному здоровью</a:t>
            </a:r>
            <a:r>
              <a:rPr sz="1800" spc="55" dirty="0">
                <a:solidFill>
                  <a:srgbClr val="1E1C11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E1C11"/>
                </a:solidFill>
                <a:latin typeface="Arial Narrow"/>
                <a:cs typeface="Arial Narrow"/>
              </a:rPr>
              <a:t>граждан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505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5" dirty="0">
                <a:solidFill>
                  <a:srgbClr val="1E1C11"/>
                </a:solidFill>
                <a:latin typeface="Arial Narrow"/>
                <a:cs typeface="Arial Narrow"/>
              </a:rPr>
              <a:t>Нарушение права </a:t>
            </a:r>
            <a:r>
              <a:rPr sz="1800" dirty="0">
                <a:solidFill>
                  <a:srgbClr val="1E1C11"/>
                </a:solidFill>
                <a:latin typeface="Arial Narrow"/>
                <a:cs typeface="Arial Narrow"/>
              </a:rPr>
              <a:t>на </a:t>
            </a:r>
            <a:r>
              <a:rPr sz="1800" spc="-5" dirty="0">
                <a:solidFill>
                  <a:srgbClr val="1E1C11"/>
                </a:solidFill>
                <a:latin typeface="Arial Narrow"/>
                <a:cs typeface="Arial Narrow"/>
              </a:rPr>
              <a:t>личную</a:t>
            </a:r>
            <a:r>
              <a:rPr sz="1800" spc="35" dirty="0">
                <a:solidFill>
                  <a:srgbClr val="1E1C11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E1C11"/>
                </a:solidFill>
                <a:latin typeface="Arial Narrow"/>
                <a:cs typeface="Arial Narrow"/>
              </a:rPr>
              <a:t>жизнь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8755" y="3936288"/>
            <a:ext cx="39122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Манипулирование субъектом</a:t>
            </a:r>
            <a:r>
              <a:rPr sz="1800" spc="40" dirty="0">
                <a:solidFill>
                  <a:srgbClr val="00ADEE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00ADEE"/>
                </a:solidFill>
                <a:latin typeface="Arial Narrow"/>
                <a:cs typeface="Arial Narrow"/>
              </a:rPr>
              <a:t>персональных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данных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20356" y="0"/>
            <a:ext cx="1723643" cy="1522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5"/>
              </a:lnSpc>
            </a:pPr>
            <a:r>
              <a:rPr dirty="0"/>
              <a:t>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406" y="156794"/>
            <a:ext cx="676973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884" marR="5080" indent="-46482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ПРАВОВОЕ РЕГУЛИРОВАНИЕ </a:t>
            </a:r>
            <a:r>
              <a:rPr sz="2800" spc="-10" dirty="0"/>
              <a:t>ЗАЩИТЫ </a:t>
            </a:r>
            <a:r>
              <a:rPr sz="2800" spc="-5" dirty="0"/>
              <a:t>ПРАВ  СУБЪЕКТОВ ПЕРСОНАЛЬНЫХ</a:t>
            </a:r>
            <a:r>
              <a:rPr sz="2800" spc="70" dirty="0"/>
              <a:t> </a:t>
            </a:r>
            <a:r>
              <a:rPr sz="2800" spc="-5" dirty="0"/>
              <a:t>ДАННЫХ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53873" y="1169669"/>
            <a:ext cx="189865" cy="187325"/>
          </a:xfrm>
          <a:custGeom>
            <a:avLst/>
            <a:gdLst/>
            <a:ahLst/>
            <a:cxnLst/>
            <a:rect l="l" t="t" r="r" b="b"/>
            <a:pathLst>
              <a:path w="189865" h="187325">
                <a:moveTo>
                  <a:pt x="133946" y="0"/>
                </a:moveTo>
                <a:lnTo>
                  <a:pt x="35572" y="0"/>
                </a:lnTo>
                <a:lnTo>
                  <a:pt x="21747" y="2764"/>
                </a:lnTo>
                <a:lnTo>
                  <a:pt x="10437" y="10302"/>
                </a:lnTo>
                <a:lnTo>
                  <a:pt x="2802" y="21484"/>
                </a:lnTo>
                <a:lnTo>
                  <a:pt x="0" y="35178"/>
                </a:lnTo>
                <a:lnTo>
                  <a:pt x="0" y="152145"/>
                </a:lnTo>
                <a:lnTo>
                  <a:pt x="2802" y="165840"/>
                </a:lnTo>
                <a:lnTo>
                  <a:pt x="10437" y="177022"/>
                </a:lnTo>
                <a:lnTo>
                  <a:pt x="21747" y="184560"/>
                </a:lnTo>
                <a:lnTo>
                  <a:pt x="35572" y="187325"/>
                </a:lnTo>
                <a:lnTo>
                  <a:pt x="154127" y="187325"/>
                </a:lnTo>
                <a:lnTo>
                  <a:pt x="167963" y="184560"/>
                </a:lnTo>
                <a:lnTo>
                  <a:pt x="179271" y="177022"/>
                </a:lnTo>
                <a:lnTo>
                  <a:pt x="186900" y="165840"/>
                </a:lnTo>
                <a:lnTo>
                  <a:pt x="187285" y="163956"/>
                </a:lnTo>
                <a:lnTo>
                  <a:pt x="29032" y="163956"/>
                </a:lnTo>
                <a:lnTo>
                  <a:pt x="23710" y="158622"/>
                </a:lnTo>
                <a:lnTo>
                  <a:pt x="23710" y="28701"/>
                </a:lnTo>
                <a:lnTo>
                  <a:pt x="29032" y="23367"/>
                </a:lnTo>
                <a:lnTo>
                  <a:pt x="118122" y="23367"/>
                </a:lnTo>
                <a:lnTo>
                  <a:pt x="133946" y="0"/>
                </a:lnTo>
                <a:close/>
              </a:path>
              <a:path w="189865" h="187325">
                <a:moveTo>
                  <a:pt x="189699" y="65150"/>
                </a:moveTo>
                <a:lnTo>
                  <a:pt x="166001" y="100202"/>
                </a:lnTo>
                <a:lnTo>
                  <a:pt x="166001" y="158622"/>
                </a:lnTo>
                <a:lnTo>
                  <a:pt x="160693" y="163956"/>
                </a:lnTo>
                <a:lnTo>
                  <a:pt x="187285" y="163956"/>
                </a:lnTo>
                <a:lnTo>
                  <a:pt x="189699" y="152145"/>
                </a:lnTo>
                <a:lnTo>
                  <a:pt x="189699" y="65150"/>
                </a:lnTo>
                <a:close/>
              </a:path>
            </a:pathLst>
          </a:custGeom>
          <a:solidFill>
            <a:srgbClr val="33B8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743" y="1900935"/>
            <a:ext cx="189865" cy="187325"/>
          </a:xfrm>
          <a:custGeom>
            <a:avLst/>
            <a:gdLst/>
            <a:ahLst/>
            <a:cxnLst/>
            <a:rect l="l" t="t" r="r" b="b"/>
            <a:pathLst>
              <a:path w="189865" h="187325">
                <a:moveTo>
                  <a:pt x="133946" y="0"/>
                </a:moveTo>
                <a:lnTo>
                  <a:pt x="35585" y="0"/>
                </a:lnTo>
                <a:lnTo>
                  <a:pt x="21758" y="2762"/>
                </a:lnTo>
                <a:lnTo>
                  <a:pt x="10444" y="10287"/>
                </a:lnTo>
                <a:lnTo>
                  <a:pt x="2804" y="21431"/>
                </a:lnTo>
                <a:lnTo>
                  <a:pt x="0" y="35051"/>
                </a:lnTo>
                <a:lnTo>
                  <a:pt x="0" y="152145"/>
                </a:lnTo>
                <a:lnTo>
                  <a:pt x="2804" y="165840"/>
                </a:lnTo>
                <a:lnTo>
                  <a:pt x="10444" y="177022"/>
                </a:lnTo>
                <a:lnTo>
                  <a:pt x="21758" y="184560"/>
                </a:lnTo>
                <a:lnTo>
                  <a:pt x="35585" y="187325"/>
                </a:lnTo>
                <a:lnTo>
                  <a:pt x="154139" y="187325"/>
                </a:lnTo>
                <a:lnTo>
                  <a:pt x="167970" y="184560"/>
                </a:lnTo>
                <a:lnTo>
                  <a:pt x="179279" y="177022"/>
                </a:lnTo>
                <a:lnTo>
                  <a:pt x="186911" y="165840"/>
                </a:lnTo>
                <a:lnTo>
                  <a:pt x="187322" y="163830"/>
                </a:lnTo>
                <a:lnTo>
                  <a:pt x="29032" y="163830"/>
                </a:lnTo>
                <a:lnTo>
                  <a:pt x="23710" y="158622"/>
                </a:lnTo>
                <a:lnTo>
                  <a:pt x="23710" y="28701"/>
                </a:lnTo>
                <a:lnTo>
                  <a:pt x="29032" y="23368"/>
                </a:lnTo>
                <a:lnTo>
                  <a:pt x="118122" y="23368"/>
                </a:lnTo>
                <a:lnTo>
                  <a:pt x="133946" y="0"/>
                </a:lnTo>
                <a:close/>
              </a:path>
              <a:path w="189865" h="187325">
                <a:moveTo>
                  <a:pt x="189712" y="65150"/>
                </a:moveTo>
                <a:lnTo>
                  <a:pt x="166001" y="100202"/>
                </a:lnTo>
                <a:lnTo>
                  <a:pt x="166001" y="158622"/>
                </a:lnTo>
                <a:lnTo>
                  <a:pt x="160693" y="163830"/>
                </a:lnTo>
                <a:lnTo>
                  <a:pt x="187322" y="163830"/>
                </a:lnTo>
                <a:lnTo>
                  <a:pt x="189712" y="152145"/>
                </a:lnTo>
                <a:lnTo>
                  <a:pt x="189712" y="65150"/>
                </a:lnTo>
                <a:close/>
              </a:path>
            </a:pathLst>
          </a:custGeom>
          <a:solidFill>
            <a:srgbClr val="33B8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925" y="3868801"/>
            <a:ext cx="189865" cy="187960"/>
          </a:xfrm>
          <a:custGeom>
            <a:avLst/>
            <a:gdLst/>
            <a:ahLst/>
            <a:cxnLst/>
            <a:rect l="l" t="t" r="r" b="b"/>
            <a:pathLst>
              <a:path w="189865" h="187960">
                <a:moveTo>
                  <a:pt x="133934" y="0"/>
                </a:moveTo>
                <a:lnTo>
                  <a:pt x="35572" y="0"/>
                </a:lnTo>
                <a:lnTo>
                  <a:pt x="21747" y="2776"/>
                </a:lnTo>
                <a:lnTo>
                  <a:pt x="10437" y="10336"/>
                </a:lnTo>
                <a:lnTo>
                  <a:pt x="2802" y="21522"/>
                </a:lnTo>
                <a:lnTo>
                  <a:pt x="0" y="35179"/>
                </a:lnTo>
                <a:lnTo>
                  <a:pt x="0" y="152260"/>
                </a:lnTo>
                <a:lnTo>
                  <a:pt x="2802" y="165919"/>
                </a:lnTo>
                <a:lnTo>
                  <a:pt x="10437" y="177087"/>
                </a:lnTo>
                <a:lnTo>
                  <a:pt x="21747" y="184623"/>
                </a:lnTo>
                <a:lnTo>
                  <a:pt x="35572" y="187388"/>
                </a:lnTo>
                <a:lnTo>
                  <a:pt x="154127" y="187388"/>
                </a:lnTo>
                <a:lnTo>
                  <a:pt x="167963" y="184623"/>
                </a:lnTo>
                <a:lnTo>
                  <a:pt x="179271" y="177087"/>
                </a:lnTo>
                <a:lnTo>
                  <a:pt x="186900" y="165919"/>
                </a:lnTo>
                <a:lnTo>
                  <a:pt x="187300" y="163969"/>
                </a:lnTo>
                <a:lnTo>
                  <a:pt x="29032" y="163969"/>
                </a:lnTo>
                <a:lnTo>
                  <a:pt x="23698" y="158750"/>
                </a:lnTo>
                <a:lnTo>
                  <a:pt x="23698" y="28740"/>
                </a:lnTo>
                <a:lnTo>
                  <a:pt x="29032" y="23482"/>
                </a:lnTo>
                <a:lnTo>
                  <a:pt x="118122" y="23482"/>
                </a:lnTo>
                <a:lnTo>
                  <a:pt x="133934" y="0"/>
                </a:lnTo>
                <a:close/>
              </a:path>
              <a:path w="189865" h="187960">
                <a:moveTo>
                  <a:pt x="189699" y="65189"/>
                </a:moveTo>
                <a:lnTo>
                  <a:pt x="166001" y="100317"/>
                </a:lnTo>
                <a:lnTo>
                  <a:pt x="166001" y="158750"/>
                </a:lnTo>
                <a:lnTo>
                  <a:pt x="160693" y="163969"/>
                </a:lnTo>
                <a:lnTo>
                  <a:pt x="187300" y="163969"/>
                </a:lnTo>
                <a:lnTo>
                  <a:pt x="189699" y="152260"/>
                </a:lnTo>
                <a:lnTo>
                  <a:pt x="189699" y="65189"/>
                </a:lnTo>
                <a:close/>
              </a:path>
            </a:pathLst>
          </a:custGeom>
          <a:solidFill>
            <a:srgbClr val="33B8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459" y="1169644"/>
            <a:ext cx="168910" cy="165735"/>
          </a:xfrm>
          <a:custGeom>
            <a:avLst/>
            <a:gdLst/>
            <a:ahLst/>
            <a:cxnLst/>
            <a:rect l="l" t="t" r="r" b="b"/>
            <a:pathLst>
              <a:path w="168910" h="165734">
                <a:moveTo>
                  <a:pt x="17797" y="85465"/>
                </a:moveTo>
                <a:lnTo>
                  <a:pt x="11098" y="86774"/>
                </a:lnTo>
                <a:lnTo>
                  <a:pt x="5200" y="90703"/>
                </a:lnTo>
                <a:lnTo>
                  <a:pt x="1300" y="96521"/>
                </a:lnTo>
                <a:lnTo>
                  <a:pt x="0" y="103149"/>
                </a:lnTo>
                <a:lnTo>
                  <a:pt x="1300" y="109777"/>
                </a:lnTo>
                <a:lnTo>
                  <a:pt x="5200" y="115595"/>
                </a:lnTo>
                <a:lnTo>
                  <a:pt x="49879" y="159918"/>
                </a:lnTo>
                <a:lnTo>
                  <a:pt x="53257" y="163220"/>
                </a:lnTo>
                <a:lnTo>
                  <a:pt x="57778" y="165125"/>
                </a:lnTo>
                <a:lnTo>
                  <a:pt x="63633" y="165125"/>
                </a:lnTo>
                <a:lnTo>
                  <a:pt x="64204" y="164998"/>
                </a:lnTo>
                <a:lnTo>
                  <a:pt x="69500" y="164490"/>
                </a:lnTo>
                <a:lnTo>
                  <a:pt x="74275" y="161696"/>
                </a:lnTo>
                <a:lnTo>
                  <a:pt x="77260" y="157251"/>
                </a:lnTo>
                <a:lnTo>
                  <a:pt x="102706" y="119786"/>
                </a:lnTo>
                <a:lnTo>
                  <a:pt x="59797" y="119786"/>
                </a:lnTo>
                <a:lnTo>
                  <a:pt x="30384" y="90703"/>
                </a:lnTo>
                <a:lnTo>
                  <a:pt x="24494" y="86774"/>
                </a:lnTo>
                <a:lnTo>
                  <a:pt x="17797" y="85465"/>
                </a:lnTo>
                <a:close/>
              </a:path>
              <a:path w="168910" h="165734">
                <a:moveTo>
                  <a:pt x="154200" y="0"/>
                </a:moveTo>
                <a:lnTo>
                  <a:pt x="147369" y="9"/>
                </a:lnTo>
                <a:lnTo>
                  <a:pt x="141040" y="2567"/>
                </a:lnTo>
                <a:lnTo>
                  <a:pt x="136010" y="7518"/>
                </a:lnTo>
                <a:lnTo>
                  <a:pt x="59797" y="119786"/>
                </a:lnTo>
                <a:lnTo>
                  <a:pt x="102706" y="119786"/>
                </a:lnTo>
                <a:lnTo>
                  <a:pt x="165588" y="27203"/>
                </a:lnTo>
                <a:lnTo>
                  <a:pt x="168283" y="20712"/>
                </a:lnTo>
                <a:lnTo>
                  <a:pt x="168273" y="13948"/>
                </a:lnTo>
                <a:lnTo>
                  <a:pt x="165708" y="7683"/>
                </a:lnTo>
                <a:lnTo>
                  <a:pt x="160737" y="2692"/>
                </a:lnTo>
                <a:lnTo>
                  <a:pt x="154200" y="0"/>
                </a:lnTo>
                <a:close/>
              </a:path>
            </a:pathLst>
          </a:custGeom>
          <a:solidFill>
            <a:srgbClr val="33B8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4459" y="1900910"/>
            <a:ext cx="168910" cy="165735"/>
          </a:xfrm>
          <a:custGeom>
            <a:avLst/>
            <a:gdLst/>
            <a:ahLst/>
            <a:cxnLst/>
            <a:rect l="l" t="t" r="r" b="b"/>
            <a:pathLst>
              <a:path w="168910" h="165735">
                <a:moveTo>
                  <a:pt x="17806" y="85465"/>
                </a:moveTo>
                <a:lnTo>
                  <a:pt x="11107" y="86774"/>
                </a:lnTo>
                <a:lnTo>
                  <a:pt x="5210" y="90703"/>
                </a:lnTo>
                <a:lnTo>
                  <a:pt x="1302" y="96521"/>
                </a:lnTo>
                <a:lnTo>
                  <a:pt x="0" y="103149"/>
                </a:lnTo>
                <a:lnTo>
                  <a:pt x="1302" y="109777"/>
                </a:lnTo>
                <a:lnTo>
                  <a:pt x="5210" y="115595"/>
                </a:lnTo>
                <a:lnTo>
                  <a:pt x="49888" y="159918"/>
                </a:lnTo>
                <a:lnTo>
                  <a:pt x="53254" y="163220"/>
                </a:lnTo>
                <a:lnTo>
                  <a:pt x="57788" y="165125"/>
                </a:lnTo>
                <a:lnTo>
                  <a:pt x="63071" y="165125"/>
                </a:lnTo>
                <a:lnTo>
                  <a:pt x="63642" y="164998"/>
                </a:lnTo>
                <a:lnTo>
                  <a:pt x="64214" y="164998"/>
                </a:lnTo>
                <a:lnTo>
                  <a:pt x="69510" y="164490"/>
                </a:lnTo>
                <a:lnTo>
                  <a:pt x="74285" y="161696"/>
                </a:lnTo>
                <a:lnTo>
                  <a:pt x="77269" y="157251"/>
                </a:lnTo>
                <a:lnTo>
                  <a:pt x="102716" y="119786"/>
                </a:lnTo>
                <a:lnTo>
                  <a:pt x="59794" y="119786"/>
                </a:lnTo>
                <a:lnTo>
                  <a:pt x="30394" y="90703"/>
                </a:lnTo>
                <a:lnTo>
                  <a:pt x="24503" y="86774"/>
                </a:lnTo>
                <a:lnTo>
                  <a:pt x="17806" y="85465"/>
                </a:lnTo>
                <a:close/>
              </a:path>
              <a:path w="168910" h="165735">
                <a:moveTo>
                  <a:pt x="154204" y="0"/>
                </a:moveTo>
                <a:lnTo>
                  <a:pt x="147373" y="9"/>
                </a:lnTo>
                <a:lnTo>
                  <a:pt x="141048" y="2567"/>
                </a:lnTo>
                <a:lnTo>
                  <a:pt x="136020" y="7518"/>
                </a:lnTo>
                <a:lnTo>
                  <a:pt x="59794" y="119786"/>
                </a:lnTo>
                <a:lnTo>
                  <a:pt x="102716" y="119786"/>
                </a:lnTo>
                <a:lnTo>
                  <a:pt x="165598" y="27203"/>
                </a:lnTo>
                <a:lnTo>
                  <a:pt x="168290" y="20712"/>
                </a:lnTo>
                <a:lnTo>
                  <a:pt x="168278" y="13948"/>
                </a:lnTo>
                <a:lnTo>
                  <a:pt x="165712" y="7683"/>
                </a:lnTo>
                <a:lnTo>
                  <a:pt x="160747" y="2692"/>
                </a:lnTo>
                <a:lnTo>
                  <a:pt x="154204" y="0"/>
                </a:lnTo>
                <a:close/>
              </a:path>
            </a:pathLst>
          </a:custGeom>
          <a:solidFill>
            <a:srgbClr val="33B8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12" y="3868900"/>
            <a:ext cx="168910" cy="165100"/>
          </a:xfrm>
          <a:custGeom>
            <a:avLst/>
            <a:gdLst/>
            <a:ahLst/>
            <a:cxnLst/>
            <a:rect l="l" t="t" r="r" b="b"/>
            <a:pathLst>
              <a:path w="168910" h="165100">
                <a:moveTo>
                  <a:pt x="17802" y="85444"/>
                </a:moveTo>
                <a:lnTo>
                  <a:pt x="11102" y="86737"/>
                </a:lnTo>
                <a:lnTo>
                  <a:pt x="5210" y="90616"/>
                </a:lnTo>
                <a:lnTo>
                  <a:pt x="1302" y="96460"/>
                </a:lnTo>
                <a:lnTo>
                  <a:pt x="0" y="103098"/>
                </a:lnTo>
                <a:lnTo>
                  <a:pt x="1302" y="109734"/>
                </a:lnTo>
                <a:lnTo>
                  <a:pt x="5210" y="115571"/>
                </a:lnTo>
                <a:lnTo>
                  <a:pt x="49888" y="159894"/>
                </a:lnTo>
                <a:lnTo>
                  <a:pt x="53254" y="163196"/>
                </a:lnTo>
                <a:lnTo>
                  <a:pt x="57775" y="165063"/>
                </a:lnTo>
                <a:lnTo>
                  <a:pt x="63071" y="165063"/>
                </a:lnTo>
                <a:lnTo>
                  <a:pt x="69510" y="164454"/>
                </a:lnTo>
                <a:lnTo>
                  <a:pt x="74272" y="161634"/>
                </a:lnTo>
                <a:lnTo>
                  <a:pt x="77269" y="157253"/>
                </a:lnTo>
                <a:lnTo>
                  <a:pt x="102729" y="119750"/>
                </a:lnTo>
                <a:lnTo>
                  <a:pt x="59794" y="119750"/>
                </a:lnTo>
                <a:lnTo>
                  <a:pt x="30394" y="90616"/>
                </a:lnTo>
                <a:lnTo>
                  <a:pt x="24501" y="86737"/>
                </a:lnTo>
                <a:lnTo>
                  <a:pt x="17802" y="85444"/>
                </a:lnTo>
                <a:close/>
              </a:path>
              <a:path w="168910" h="165100">
                <a:moveTo>
                  <a:pt x="154199" y="0"/>
                </a:moveTo>
                <a:lnTo>
                  <a:pt x="147370" y="0"/>
                </a:lnTo>
                <a:lnTo>
                  <a:pt x="141042" y="2531"/>
                </a:lnTo>
                <a:lnTo>
                  <a:pt x="136007" y="7431"/>
                </a:lnTo>
                <a:lnTo>
                  <a:pt x="59794" y="119750"/>
                </a:lnTo>
                <a:lnTo>
                  <a:pt x="102729" y="119750"/>
                </a:lnTo>
                <a:lnTo>
                  <a:pt x="165598" y="27141"/>
                </a:lnTo>
                <a:lnTo>
                  <a:pt x="168290" y="20664"/>
                </a:lnTo>
                <a:lnTo>
                  <a:pt x="168276" y="13898"/>
                </a:lnTo>
                <a:lnTo>
                  <a:pt x="165707" y="7642"/>
                </a:lnTo>
                <a:lnTo>
                  <a:pt x="160734" y="2694"/>
                </a:lnTo>
                <a:lnTo>
                  <a:pt x="154199" y="0"/>
                </a:lnTo>
                <a:close/>
              </a:path>
            </a:pathLst>
          </a:custGeom>
          <a:solidFill>
            <a:srgbClr val="33B8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9425">
              <a:lnSpc>
                <a:spcPct val="100000"/>
              </a:lnSpc>
              <a:spcBef>
                <a:spcPts val="100"/>
              </a:spcBef>
            </a:pPr>
            <a:r>
              <a:rPr dirty="0"/>
              <a:t>КОНВЕНЦИЯ СОВЕТА</a:t>
            </a:r>
            <a:r>
              <a:rPr spc="-35" dirty="0"/>
              <a:t> </a:t>
            </a:r>
            <a:r>
              <a:rPr dirty="0"/>
              <a:t>ЕВРОПЫ</a:t>
            </a:r>
          </a:p>
          <a:p>
            <a:pPr marL="479425">
              <a:lnSpc>
                <a:spcPct val="100000"/>
              </a:lnSpc>
            </a:pPr>
            <a:r>
              <a:rPr b="0" dirty="0">
                <a:solidFill>
                  <a:srgbClr val="000000"/>
                </a:solidFill>
                <a:latin typeface="Arial Narrow"/>
                <a:cs typeface="Arial Narrow"/>
              </a:rPr>
              <a:t>О </a:t>
            </a:r>
            <a:r>
              <a:rPr b="0" spc="-5" dirty="0">
                <a:solidFill>
                  <a:srgbClr val="000000"/>
                </a:solidFill>
                <a:latin typeface="Arial Narrow"/>
                <a:cs typeface="Arial Narrow"/>
              </a:rPr>
              <a:t>защите </a:t>
            </a:r>
            <a:r>
              <a:rPr b="0" dirty="0">
                <a:solidFill>
                  <a:srgbClr val="000000"/>
                </a:solidFill>
                <a:latin typeface="Arial Narrow"/>
                <a:cs typeface="Arial Narrow"/>
              </a:rPr>
              <a:t>физических лиц </a:t>
            </a:r>
            <a:r>
              <a:rPr b="0" spc="-5" dirty="0">
                <a:solidFill>
                  <a:srgbClr val="000000"/>
                </a:solidFill>
                <a:latin typeface="Arial Narrow"/>
                <a:cs typeface="Arial Narrow"/>
              </a:rPr>
              <a:t>при автоматизированной обработке персональных данных </a:t>
            </a:r>
            <a:r>
              <a:rPr b="0" dirty="0">
                <a:solidFill>
                  <a:srgbClr val="000000"/>
                </a:solidFill>
                <a:latin typeface="Arial Narrow"/>
                <a:cs typeface="Arial Narrow"/>
              </a:rPr>
              <a:t>ETS №</a:t>
            </a:r>
            <a:r>
              <a:rPr b="0" spc="20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 Narrow"/>
                <a:cs typeface="Arial Narrow"/>
              </a:rPr>
              <a:t>108</a:t>
            </a:r>
          </a:p>
          <a:p>
            <a:pPr marL="446405">
              <a:lnSpc>
                <a:spcPct val="100000"/>
              </a:lnSpc>
              <a:spcBef>
                <a:spcPts val="1015"/>
              </a:spcBef>
            </a:pPr>
            <a:r>
              <a:rPr spc="-5" dirty="0"/>
              <a:t>ФЕДЕРАЛЬНЫЙ ЗАКОН РОССИЙСКОЙ</a:t>
            </a:r>
            <a:r>
              <a:rPr spc="5" dirty="0"/>
              <a:t> </a:t>
            </a:r>
            <a:r>
              <a:rPr spc="-5" dirty="0"/>
              <a:t>ФЕДЕРАЦИИ</a:t>
            </a:r>
          </a:p>
          <a:p>
            <a:pPr marL="446405">
              <a:lnSpc>
                <a:spcPct val="100000"/>
              </a:lnSpc>
            </a:pPr>
            <a:r>
              <a:rPr b="0" spc="-5" dirty="0">
                <a:solidFill>
                  <a:srgbClr val="000000"/>
                </a:solidFill>
                <a:latin typeface="Arial Narrow"/>
                <a:cs typeface="Arial Narrow"/>
              </a:rPr>
              <a:t>«О персональных</a:t>
            </a:r>
            <a:r>
              <a:rPr b="0" spc="3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 Narrow"/>
                <a:cs typeface="Arial Narrow"/>
              </a:rPr>
              <a:t>данных»</a:t>
            </a:r>
          </a:p>
          <a:p>
            <a:pPr marL="433705"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502284">
              <a:lnSpc>
                <a:spcPct val="100000"/>
              </a:lnSpc>
            </a:pPr>
            <a:r>
              <a:rPr spc="-5" dirty="0"/>
              <a:t>ФЕДЕРАЛЬНЫЙ ЗАКОН РОССИЙСКОЙ</a:t>
            </a:r>
            <a:r>
              <a:rPr dirty="0"/>
              <a:t> </a:t>
            </a:r>
            <a:r>
              <a:rPr spc="-5" dirty="0"/>
              <a:t>ФЕДЕРАЦИИ</a:t>
            </a:r>
          </a:p>
          <a:p>
            <a:pPr marL="502284" marR="1943100">
              <a:lnSpc>
                <a:spcPct val="100000"/>
              </a:lnSpc>
            </a:pPr>
            <a:r>
              <a:rPr b="0" spc="-5" dirty="0">
                <a:solidFill>
                  <a:srgbClr val="000000"/>
                </a:solidFill>
                <a:latin typeface="Arial Narrow"/>
                <a:cs typeface="Arial Narrow"/>
              </a:rPr>
              <a:t>«Об информации, информационных технологиях </a:t>
            </a:r>
            <a:r>
              <a:rPr b="0" dirty="0">
                <a:solidFill>
                  <a:srgbClr val="000000"/>
                </a:solidFill>
                <a:latin typeface="Arial Narrow"/>
                <a:cs typeface="Arial Narrow"/>
              </a:rPr>
              <a:t>и о </a:t>
            </a:r>
            <a:r>
              <a:rPr b="0" spc="-5" dirty="0">
                <a:solidFill>
                  <a:srgbClr val="000000"/>
                </a:solidFill>
                <a:latin typeface="Arial Narrow"/>
                <a:cs typeface="Arial Narrow"/>
              </a:rPr>
              <a:t>защите информации»  </a:t>
            </a:r>
            <a:r>
              <a:rPr b="0" dirty="0">
                <a:solidFill>
                  <a:srgbClr val="000000"/>
                </a:solidFill>
                <a:latin typeface="Arial Narrow"/>
                <a:cs typeface="Arial Narrow"/>
              </a:rPr>
              <a:t>(в </a:t>
            </a:r>
            <a:r>
              <a:rPr b="0" spc="-5" dirty="0">
                <a:solidFill>
                  <a:srgbClr val="000000"/>
                </a:solidFill>
                <a:latin typeface="Arial Narrow"/>
                <a:cs typeface="Arial Narrow"/>
              </a:rPr>
              <a:t>части порядка блокировки информации </a:t>
            </a:r>
            <a:r>
              <a:rPr b="0" dirty="0">
                <a:solidFill>
                  <a:srgbClr val="000000"/>
                </a:solidFill>
                <a:latin typeface="Arial Narrow"/>
                <a:cs typeface="Arial Narrow"/>
              </a:rPr>
              <a:t>в </a:t>
            </a:r>
            <a:r>
              <a:rPr b="0" spc="-5" dirty="0">
                <a:solidFill>
                  <a:srgbClr val="000000"/>
                </a:solidFill>
                <a:latin typeface="Arial Narrow"/>
                <a:cs typeface="Arial Narrow"/>
              </a:rPr>
              <a:t>сети</a:t>
            </a:r>
            <a:r>
              <a:rPr b="0" spc="10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 Narrow"/>
                <a:cs typeface="Arial Narrow"/>
              </a:rPr>
              <a:t>Интернет)</a:t>
            </a:r>
          </a:p>
          <a:p>
            <a:pPr marL="433705">
              <a:lnSpc>
                <a:spcPct val="100000"/>
              </a:lnSpc>
              <a:spcBef>
                <a:spcPts val="40"/>
              </a:spcBef>
            </a:pPr>
            <a:endParaRPr sz="2550">
              <a:latin typeface="Times New Roman"/>
              <a:cs typeface="Times New Roman"/>
            </a:endParaRPr>
          </a:p>
          <a:p>
            <a:pPr marL="446405">
              <a:lnSpc>
                <a:spcPct val="100000"/>
              </a:lnSpc>
            </a:pPr>
            <a:r>
              <a:rPr spc="-5" dirty="0"/>
              <a:t>ПОСТАНОВЛЕНИЕ ПРАВИТЕЛЬСТВА РОССИЙСКОЙ ФЕДЕРАЦИИ</a:t>
            </a:r>
          </a:p>
          <a:p>
            <a:pPr marL="446405" marR="1240155">
              <a:lnSpc>
                <a:spcPct val="100000"/>
              </a:lnSpc>
            </a:pPr>
            <a:r>
              <a:rPr b="0" spc="-5" dirty="0">
                <a:solidFill>
                  <a:srgbClr val="000000"/>
                </a:solidFill>
                <a:latin typeface="Arial Narrow"/>
                <a:cs typeface="Arial Narrow"/>
              </a:rPr>
              <a:t>«О Федеральной службе </a:t>
            </a:r>
            <a:r>
              <a:rPr b="0" dirty="0">
                <a:solidFill>
                  <a:srgbClr val="000000"/>
                </a:solidFill>
                <a:latin typeface="Arial Narrow"/>
                <a:cs typeface="Arial Narrow"/>
              </a:rPr>
              <a:t>по </a:t>
            </a:r>
            <a:r>
              <a:rPr b="0" spc="-5" dirty="0">
                <a:solidFill>
                  <a:srgbClr val="000000"/>
                </a:solidFill>
                <a:latin typeface="Arial Narrow"/>
                <a:cs typeface="Arial Narrow"/>
              </a:rPr>
              <a:t>надзору </a:t>
            </a:r>
            <a:r>
              <a:rPr b="0" dirty="0">
                <a:solidFill>
                  <a:srgbClr val="000000"/>
                </a:solidFill>
                <a:latin typeface="Arial Narrow"/>
                <a:cs typeface="Arial Narrow"/>
              </a:rPr>
              <a:t>в </a:t>
            </a:r>
            <a:r>
              <a:rPr b="0" spc="-5" dirty="0">
                <a:solidFill>
                  <a:srgbClr val="000000"/>
                </a:solidFill>
                <a:latin typeface="Arial Narrow"/>
                <a:cs typeface="Arial Narrow"/>
              </a:rPr>
              <a:t>сфере </a:t>
            </a:r>
            <a:r>
              <a:rPr b="0" dirty="0">
                <a:solidFill>
                  <a:srgbClr val="000000"/>
                </a:solidFill>
                <a:latin typeface="Arial Narrow"/>
                <a:cs typeface="Arial Narrow"/>
              </a:rPr>
              <a:t>связи, </a:t>
            </a:r>
            <a:r>
              <a:rPr b="0" spc="-10" dirty="0">
                <a:solidFill>
                  <a:srgbClr val="000000"/>
                </a:solidFill>
                <a:latin typeface="Arial Narrow"/>
                <a:cs typeface="Arial Narrow"/>
              </a:rPr>
              <a:t>информационных </a:t>
            </a:r>
            <a:r>
              <a:rPr b="0" spc="-5" dirty="0">
                <a:solidFill>
                  <a:srgbClr val="000000"/>
                </a:solidFill>
                <a:latin typeface="Arial Narrow"/>
                <a:cs typeface="Arial Narrow"/>
              </a:rPr>
              <a:t>технологий </a:t>
            </a:r>
            <a:r>
              <a:rPr b="0" dirty="0">
                <a:solidFill>
                  <a:srgbClr val="000000"/>
                </a:solidFill>
                <a:latin typeface="Arial Narrow"/>
                <a:cs typeface="Arial Narrow"/>
              </a:rPr>
              <a:t>и  </a:t>
            </a:r>
            <a:r>
              <a:rPr b="0" spc="-5" dirty="0">
                <a:solidFill>
                  <a:srgbClr val="000000"/>
                </a:solidFill>
                <a:latin typeface="Arial Narrow"/>
                <a:cs typeface="Arial Narrow"/>
              </a:rPr>
              <a:t>массовых</a:t>
            </a:r>
            <a:r>
              <a:rPr b="0" spc="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 Narrow"/>
                <a:cs typeface="Arial Narrow"/>
              </a:rPr>
              <a:t>коммуникаций»</a:t>
            </a:r>
          </a:p>
        </p:txBody>
      </p:sp>
      <p:sp>
        <p:nvSpPr>
          <p:cNvPr id="10" name="object 10"/>
          <p:cNvSpPr/>
          <p:nvPr/>
        </p:nvSpPr>
        <p:spPr>
          <a:xfrm>
            <a:off x="207606" y="2735802"/>
            <a:ext cx="226263" cy="211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5"/>
              </a:lnSpc>
            </a:pPr>
            <a:r>
              <a:rPr dirty="0"/>
              <a:t>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944" y="158318"/>
            <a:ext cx="87693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НАРУШЕНИЯ ПОРЯДКА ОБРАБОТКИ ПЕРСОНАЛЬНЫХ ДАННЫХ В СЕТИ</a:t>
            </a:r>
            <a:r>
              <a:rPr sz="2000" spc="-120" dirty="0"/>
              <a:t> </a:t>
            </a:r>
            <a:r>
              <a:rPr sz="2000" dirty="0"/>
              <a:t>ИНТЕРНЕТ</a:t>
            </a:r>
            <a:endParaRPr sz="2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5"/>
              </a:lnSpc>
            </a:pPr>
            <a:r>
              <a:rPr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2353" y="577341"/>
            <a:ext cx="8381365" cy="410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Нерегулируемый </a:t>
            </a:r>
            <a:r>
              <a:rPr sz="1800" spc="-10" dirty="0">
                <a:solidFill>
                  <a:srgbClr val="00ADEE"/>
                </a:solidFill>
                <a:latin typeface="Arial Narrow"/>
                <a:cs typeface="Arial Narrow"/>
              </a:rPr>
              <a:t>оборот 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информации, </a:t>
            </a:r>
            <a:r>
              <a:rPr sz="1800" spc="-10" dirty="0">
                <a:solidFill>
                  <a:srgbClr val="00ADEE"/>
                </a:solidFill>
                <a:latin typeface="Arial Narrow"/>
                <a:cs typeface="Arial Narrow"/>
              </a:rPr>
              <a:t>содержащей 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персональные</a:t>
            </a:r>
            <a:r>
              <a:rPr sz="1800" spc="195" dirty="0">
                <a:solidFill>
                  <a:srgbClr val="00ADEE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данные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ADEE"/>
              </a:buClr>
              <a:buFont typeface="Wingdings"/>
              <a:buChar char=""/>
            </a:pPr>
            <a:endParaRPr sz="1850">
              <a:latin typeface="Times New Roman"/>
              <a:cs typeface="Times New Roman"/>
            </a:endParaRPr>
          </a:p>
          <a:p>
            <a:pPr marL="299085" marR="80010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Несоответствие обработки персональных данных декларируемым </a:t>
            </a:r>
            <a:r>
              <a:rPr sz="1800" dirty="0">
                <a:solidFill>
                  <a:srgbClr val="00ADEE"/>
                </a:solidFill>
                <a:latin typeface="Arial Narrow"/>
                <a:cs typeface="Arial Narrow"/>
              </a:rPr>
              <a:t>в 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пользовательских  соглашениях Интернет-компаний целям </a:t>
            </a:r>
            <a:r>
              <a:rPr sz="1800" spc="-10" dirty="0">
                <a:solidFill>
                  <a:srgbClr val="00ADEE"/>
                </a:solidFill>
                <a:latin typeface="Arial Narrow"/>
                <a:cs typeface="Arial Narrow"/>
              </a:rPr>
              <a:t>обработки 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персональных</a:t>
            </a:r>
            <a:r>
              <a:rPr sz="1800" spc="190" dirty="0">
                <a:solidFill>
                  <a:srgbClr val="00ADEE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данных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DEE"/>
              </a:buClr>
              <a:buFont typeface="Wingdings"/>
              <a:buChar char=""/>
            </a:pPr>
            <a:endParaRPr sz="26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  <a:tab pos="1022985" algn="l"/>
                <a:tab pos="1402715" algn="l"/>
                <a:tab pos="2287905" algn="l"/>
                <a:tab pos="3798570" algn="l"/>
                <a:tab pos="5194935" algn="l"/>
                <a:tab pos="6839584" algn="l"/>
                <a:tab pos="7211059" algn="l"/>
                <a:tab pos="7804150" algn="l"/>
              </a:tabLst>
            </a:pPr>
            <a:r>
              <a:rPr sz="1800" dirty="0">
                <a:solidFill>
                  <a:srgbClr val="00ADEE"/>
                </a:solidFill>
                <a:latin typeface="Arial Narrow"/>
                <a:cs typeface="Arial Narrow"/>
              </a:rPr>
              <a:t>С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б</a:t>
            </a:r>
            <a:r>
              <a:rPr sz="1800" spc="5" dirty="0">
                <a:solidFill>
                  <a:srgbClr val="00ADEE"/>
                </a:solidFill>
                <a:latin typeface="Arial Narrow"/>
                <a:cs typeface="Arial Narrow"/>
              </a:rPr>
              <a:t>о</a:t>
            </a:r>
            <a:r>
              <a:rPr sz="1800" dirty="0">
                <a:solidFill>
                  <a:srgbClr val="00ADEE"/>
                </a:solidFill>
                <a:latin typeface="Arial Narrow"/>
                <a:cs typeface="Arial Narrow"/>
              </a:rPr>
              <a:t>р	и	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ан</a:t>
            </a:r>
            <a:r>
              <a:rPr sz="1800" spc="-10" dirty="0">
                <a:solidFill>
                  <a:srgbClr val="00ADEE"/>
                </a:solidFill>
                <a:latin typeface="Arial Narrow"/>
                <a:cs typeface="Arial Narrow"/>
              </a:rPr>
              <a:t>а</a:t>
            </a:r>
            <a:r>
              <a:rPr sz="1800" spc="10" dirty="0">
                <a:solidFill>
                  <a:srgbClr val="00ADEE"/>
                </a:solidFill>
                <a:latin typeface="Arial Narrow"/>
                <a:cs typeface="Arial Narrow"/>
              </a:rPr>
              <a:t>л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и</a:t>
            </a:r>
            <a:r>
              <a:rPr sz="1800" dirty="0">
                <a:solidFill>
                  <a:srgbClr val="00ADEE"/>
                </a:solidFill>
                <a:latin typeface="Arial Narrow"/>
                <a:cs typeface="Arial Narrow"/>
              </a:rPr>
              <a:t>з	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пер</a:t>
            </a:r>
            <a:r>
              <a:rPr sz="1800" spc="10" dirty="0">
                <a:solidFill>
                  <a:srgbClr val="00ADEE"/>
                </a:solidFill>
                <a:latin typeface="Arial Narrow"/>
                <a:cs typeface="Arial Narrow"/>
              </a:rPr>
              <a:t>с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он</a:t>
            </a:r>
            <a:r>
              <a:rPr sz="1800" spc="-10" dirty="0">
                <a:solidFill>
                  <a:srgbClr val="00ADEE"/>
                </a:solidFill>
                <a:latin typeface="Arial Narrow"/>
                <a:cs typeface="Arial Narrow"/>
              </a:rPr>
              <a:t>а</a:t>
            </a:r>
            <a:r>
              <a:rPr sz="1800" dirty="0">
                <a:solidFill>
                  <a:srgbClr val="00ADEE"/>
                </a:solidFill>
                <a:latin typeface="Arial Narrow"/>
                <a:cs typeface="Arial Narrow"/>
              </a:rPr>
              <a:t>ль</a:t>
            </a:r>
            <a:r>
              <a:rPr sz="1800" spc="10" dirty="0">
                <a:solidFill>
                  <a:srgbClr val="00ADEE"/>
                </a:solidFill>
                <a:latin typeface="Arial Narrow"/>
                <a:cs typeface="Arial Narrow"/>
              </a:rPr>
              <a:t>н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о</a:t>
            </a:r>
            <a:r>
              <a:rPr sz="1800" dirty="0">
                <a:solidFill>
                  <a:srgbClr val="00ADEE"/>
                </a:solidFill>
                <a:latin typeface="Arial Narrow"/>
                <a:cs typeface="Arial Narrow"/>
              </a:rPr>
              <a:t>й	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инф</a:t>
            </a:r>
            <a:r>
              <a:rPr sz="1800" spc="5" dirty="0">
                <a:solidFill>
                  <a:srgbClr val="00ADEE"/>
                </a:solidFill>
                <a:latin typeface="Arial Narrow"/>
                <a:cs typeface="Arial Narrow"/>
              </a:rPr>
              <a:t>о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рм</a:t>
            </a:r>
            <a:r>
              <a:rPr sz="1800" spc="5" dirty="0">
                <a:solidFill>
                  <a:srgbClr val="00ADEE"/>
                </a:solidFill>
                <a:latin typeface="Arial Narrow"/>
                <a:cs typeface="Arial Narrow"/>
              </a:rPr>
              <a:t>а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ци</a:t>
            </a:r>
            <a:r>
              <a:rPr sz="1800" dirty="0">
                <a:solidFill>
                  <a:srgbClr val="00ADEE"/>
                </a:solidFill>
                <a:latin typeface="Arial Narrow"/>
                <a:cs typeface="Arial Narrow"/>
              </a:rPr>
              <a:t>и	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поль</a:t>
            </a:r>
            <a:r>
              <a:rPr sz="1800" spc="10" dirty="0">
                <a:solidFill>
                  <a:srgbClr val="00ADEE"/>
                </a:solidFill>
                <a:latin typeface="Arial Narrow"/>
                <a:cs typeface="Arial Narrow"/>
              </a:rPr>
              <a:t>з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ова</a:t>
            </a:r>
            <a:r>
              <a:rPr sz="1800" spc="5" dirty="0">
                <a:solidFill>
                  <a:srgbClr val="00ADEE"/>
                </a:solidFill>
                <a:latin typeface="Arial Narrow"/>
                <a:cs typeface="Arial Narrow"/>
              </a:rPr>
              <a:t>т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е</a:t>
            </a:r>
            <a:r>
              <a:rPr sz="1800" spc="5" dirty="0">
                <a:solidFill>
                  <a:srgbClr val="00ADEE"/>
                </a:solidFill>
                <a:latin typeface="Arial Narrow"/>
                <a:cs typeface="Arial Narrow"/>
              </a:rPr>
              <a:t>л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ей</a:t>
            </a:r>
            <a:r>
              <a:rPr sz="1800" dirty="0">
                <a:solidFill>
                  <a:srgbClr val="00ADEE"/>
                </a:solidFill>
                <a:latin typeface="Arial Narrow"/>
                <a:cs typeface="Arial Narrow"/>
              </a:rPr>
              <a:t>,	в	</a:t>
            </a:r>
            <a:r>
              <a:rPr sz="1800" spc="5" dirty="0">
                <a:solidFill>
                  <a:srgbClr val="00ADEE"/>
                </a:solidFill>
                <a:latin typeface="Arial Narrow"/>
                <a:cs typeface="Arial Narrow"/>
              </a:rPr>
              <a:t>т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о</a:t>
            </a:r>
            <a:r>
              <a:rPr sz="1800" dirty="0">
                <a:solidFill>
                  <a:srgbClr val="00ADEE"/>
                </a:solidFill>
                <a:latin typeface="Arial Narrow"/>
                <a:cs typeface="Arial Narrow"/>
              </a:rPr>
              <a:t>м	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чи</a:t>
            </a:r>
            <a:r>
              <a:rPr sz="1800" spc="5" dirty="0">
                <a:solidFill>
                  <a:srgbClr val="00ADEE"/>
                </a:solidFill>
                <a:latin typeface="Arial Narrow"/>
                <a:cs typeface="Arial Narrow"/>
              </a:rPr>
              <a:t>с</a:t>
            </a:r>
            <a:r>
              <a:rPr sz="1800" dirty="0">
                <a:solidFill>
                  <a:srgbClr val="00ADEE"/>
                </a:solidFill>
                <a:latin typeface="Arial Narrow"/>
                <a:cs typeface="Arial Narrow"/>
              </a:rPr>
              <a:t>л</a:t>
            </a:r>
            <a:r>
              <a:rPr sz="1800" spc="5" dirty="0">
                <a:solidFill>
                  <a:srgbClr val="00ADEE"/>
                </a:solidFill>
                <a:latin typeface="Arial Narrow"/>
                <a:cs typeface="Arial Narrow"/>
              </a:rPr>
              <a:t>е</a:t>
            </a:r>
            <a:r>
              <a:rPr sz="1800" dirty="0">
                <a:solidFill>
                  <a:srgbClr val="00ADEE"/>
                </a:solidFill>
                <a:latin typeface="Arial Narrow"/>
                <a:cs typeface="Arial Narrow"/>
              </a:rPr>
              <a:t>,</a:t>
            </a:r>
            <a:endParaRPr sz="1800">
              <a:latin typeface="Arial Narrow"/>
              <a:cs typeface="Arial Narrow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персонифицированной </a:t>
            </a:r>
            <a:r>
              <a:rPr sz="1800" spc="-10" dirty="0">
                <a:solidFill>
                  <a:srgbClr val="00ADEE"/>
                </a:solidFill>
                <a:latin typeface="Arial Narrow"/>
                <a:cs typeface="Arial Narrow"/>
              </a:rPr>
              <a:t>заинтересованности 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пользователя </a:t>
            </a:r>
            <a:r>
              <a:rPr sz="1800" dirty="0">
                <a:solidFill>
                  <a:srgbClr val="00ADEE"/>
                </a:solidFill>
                <a:latin typeface="Arial Narrow"/>
                <a:cs typeface="Arial Narrow"/>
              </a:rPr>
              <a:t>к 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определенным</a:t>
            </a:r>
            <a:r>
              <a:rPr sz="1800" spc="245" dirty="0">
                <a:solidFill>
                  <a:srgbClr val="00ADEE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00ADEE"/>
                </a:solidFill>
                <a:latin typeface="Arial Narrow"/>
                <a:cs typeface="Arial Narrow"/>
              </a:rPr>
              <a:t>товарам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Использование персональных данных </a:t>
            </a:r>
            <a:r>
              <a:rPr sz="1800" spc="-10" dirty="0">
                <a:solidFill>
                  <a:srgbClr val="00ADEE"/>
                </a:solidFill>
                <a:latin typeface="Arial Narrow"/>
                <a:cs typeface="Arial Narrow"/>
              </a:rPr>
              <a:t>пользователя 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сети Интернет </a:t>
            </a:r>
            <a:r>
              <a:rPr sz="1800" dirty="0">
                <a:solidFill>
                  <a:srgbClr val="00ADEE"/>
                </a:solidFill>
                <a:latin typeface="Arial Narrow"/>
                <a:cs typeface="Arial Narrow"/>
              </a:rPr>
              <a:t>с 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целью</a:t>
            </a:r>
            <a:r>
              <a:rPr sz="1800" spc="265" dirty="0">
                <a:solidFill>
                  <a:srgbClr val="00ADEE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00ADEE"/>
                </a:solidFill>
                <a:latin typeface="Arial Narrow"/>
                <a:cs typeface="Arial Narrow"/>
              </a:rPr>
              <a:t>продвижения</a:t>
            </a:r>
            <a:endParaRPr sz="1800">
              <a:latin typeface="Arial Narrow"/>
              <a:cs typeface="Arial Narrow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solidFill>
                  <a:srgbClr val="00ADEE"/>
                </a:solidFill>
                <a:latin typeface="Arial Narrow"/>
                <a:cs typeface="Arial Narrow"/>
              </a:rPr>
              <a:t>товаров, работ, </a:t>
            </a:r>
            <a:r>
              <a:rPr sz="1800" dirty="0">
                <a:solidFill>
                  <a:srgbClr val="00ADEE"/>
                </a:solidFill>
                <a:latin typeface="Arial Narrow"/>
                <a:cs typeface="Arial Narrow"/>
              </a:rPr>
              <a:t>услуг на</a:t>
            </a:r>
            <a:r>
              <a:rPr sz="1800" spc="90" dirty="0">
                <a:solidFill>
                  <a:srgbClr val="00ADEE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рынке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Создание фальшивых аккаунтов </a:t>
            </a:r>
            <a:r>
              <a:rPr sz="1800" dirty="0">
                <a:solidFill>
                  <a:srgbClr val="00ADEE"/>
                </a:solidFill>
                <a:latin typeface="Arial Narrow"/>
                <a:cs typeface="Arial Narrow"/>
              </a:rPr>
              <a:t>в 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социальных</a:t>
            </a:r>
            <a:r>
              <a:rPr sz="1800" spc="85" dirty="0">
                <a:solidFill>
                  <a:srgbClr val="00ADEE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сетях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spcBef>
                <a:spcPts val="67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Использование персональных данных </a:t>
            </a:r>
            <a:r>
              <a:rPr sz="1800" dirty="0">
                <a:solidFill>
                  <a:srgbClr val="00ADEE"/>
                </a:solidFill>
                <a:latin typeface="Arial Narrow"/>
                <a:cs typeface="Arial Narrow"/>
              </a:rPr>
              <a:t>в 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коммерческих</a:t>
            </a:r>
            <a:r>
              <a:rPr sz="1800" spc="100" dirty="0">
                <a:solidFill>
                  <a:srgbClr val="00ADEE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целях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spcBef>
                <a:spcPts val="167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Общедоступность личной</a:t>
            </a:r>
            <a:r>
              <a:rPr sz="1800" spc="30" dirty="0">
                <a:solidFill>
                  <a:srgbClr val="00ADEE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00ADEE"/>
                </a:solidFill>
                <a:latin typeface="Arial Narrow"/>
                <a:cs typeface="Arial Narrow"/>
              </a:rPr>
              <a:t>информации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038" y="158318"/>
            <a:ext cx="736028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ПОЛНОМОЧИЯ РОСКОМНАДЗОРА ПО КОНТРОЛЮ ЗА</a:t>
            </a:r>
            <a:r>
              <a:rPr sz="2000" spc="-155" dirty="0"/>
              <a:t> </a:t>
            </a:r>
            <a:r>
              <a:rPr sz="2000" dirty="0"/>
              <a:t>СОБЛЮДЕНИЕМ</a:t>
            </a:r>
            <a:endParaRPr sz="2000"/>
          </a:p>
          <a:p>
            <a:pPr marL="50165" algn="ctr">
              <a:lnSpc>
                <a:spcPct val="100000"/>
              </a:lnSpc>
            </a:pPr>
            <a:r>
              <a:rPr sz="2000" spc="-5" dirty="0"/>
              <a:t>ЗАКОНОДАТЕЛЬСТВА </a:t>
            </a:r>
            <a:r>
              <a:rPr sz="2000" dirty="0"/>
              <a:t>В ОБЛАСТИ ПЕРСОНАЛЬНЫХ</a:t>
            </a:r>
            <a:r>
              <a:rPr sz="2000" spc="-100" dirty="0"/>
              <a:t> </a:t>
            </a:r>
            <a:r>
              <a:rPr sz="2000" dirty="0"/>
              <a:t>ДАННЫХ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60705" y="1547876"/>
            <a:ext cx="8601710" cy="2258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 Narrow"/>
                <a:cs typeface="Arial Narrow"/>
              </a:rPr>
              <a:t>АИС </a:t>
            </a:r>
            <a:r>
              <a:rPr sz="1800" b="1" spc="-5" dirty="0">
                <a:latin typeface="Arial Narrow"/>
                <a:cs typeface="Arial Narrow"/>
              </a:rPr>
              <a:t>«Реестр нарушителей прав субъектов персональных</a:t>
            </a:r>
            <a:r>
              <a:rPr sz="1800" b="1" spc="140" dirty="0">
                <a:latin typeface="Arial Narrow"/>
                <a:cs typeface="Arial Narrow"/>
              </a:rPr>
              <a:t> </a:t>
            </a:r>
            <a:r>
              <a:rPr sz="1800" b="1" spc="-5" dirty="0">
                <a:latin typeface="Arial Narrow"/>
                <a:cs typeface="Arial Narrow"/>
              </a:rPr>
              <a:t>данных»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Times New Roman"/>
              <a:cs typeface="Times New Roman"/>
            </a:endParaRPr>
          </a:p>
          <a:p>
            <a:pPr marL="205740">
              <a:lnSpc>
                <a:spcPct val="100000"/>
              </a:lnSpc>
            </a:pPr>
            <a:r>
              <a:rPr sz="1800" b="1" spc="-5" dirty="0">
                <a:solidFill>
                  <a:srgbClr val="17375E"/>
                </a:solidFill>
                <a:latin typeface="Arial Narrow"/>
                <a:cs typeface="Arial Narrow"/>
              </a:rPr>
              <a:t>ЦЕЛЬ:</a:t>
            </a:r>
            <a:endParaRPr sz="1800">
              <a:latin typeface="Arial Narrow"/>
              <a:cs typeface="Arial Narrow"/>
            </a:endParaRPr>
          </a:p>
          <a:p>
            <a:pPr marL="12700" marR="5080">
              <a:lnSpc>
                <a:spcPct val="150000"/>
              </a:lnSpc>
              <a:spcBef>
                <a:spcPts val="1670"/>
              </a:spcBef>
            </a:pPr>
            <a:r>
              <a:rPr sz="1800" b="1" spc="-5" dirty="0">
                <a:solidFill>
                  <a:srgbClr val="00ADEE"/>
                </a:solidFill>
                <a:latin typeface="Arial Narrow"/>
                <a:cs typeface="Arial Narrow"/>
              </a:rPr>
              <a:t>ОГРАНИЧЕНИЕ ДОСТУПА </a:t>
            </a:r>
            <a:r>
              <a:rPr sz="1800" b="1" dirty="0">
                <a:solidFill>
                  <a:srgbClr val="00ADEE"/>
                </a:solidFill>
                <a:latin typeface="Arial Narrow"/>
                <a:cs typeface="Arial Narrow"/>
              </a:rPr>
              <a:t>К </a:t>
            </a:r>
            <a:r>
              <a:rPr sz="1800" b="1" spc="-5" dirty="0">
                <a:solidFill>
                  <a:srgbClr val="00ADEE"/>
                </a:solidFill>
                <a:latin typeface="Arial Narrow"/>
                <a:cs typeface="Arial Narrow"/>
              </a:rPr>
              <a:t>ИНФОРМАЦИИ, ОБРАБАТЫВАЕМОЙ </a:t>
            </a:r>
            <a:r>
              <a:rPr sz="1800" b="1" dirty="0">
                <a:solidFill>
                  <a:srgbClr val="00ADEE"/>
                </a:solidFill>
                <a:latin typeface="Arial Narrow"/>
                <a:cs typeface="Arial Narrow"/>
              </a:rPr>
              <a:t>С НАРУШЕНИЕМ  </a:t>
            </a:r>
            <a:r>
              <a:rPr sz="1800" b="1" spc="-5" dirty="0">
                <a:solidFill>
                  <a:srgbClr val="00ADEE"/>
                </a:solidFill>
                <a:latin typeface="Arial Narrow"/>
                <a:cs typeface="Arial Narrow"/>
              </a:rPr>
              <a:t>ЗАКОНОДАТЕЛЬСТВА РОССИЙСКОЙ ФЕДЕРАЦИИ </a:t>
            </a:r>
            <a:r>
              <a:rPr sz="1800" b="1" dirty="0">
                <a:solidFill>
                  <a:srgbClr val="00ADEE"/>
                </a:solidFill>
                <a:latin typeface="Arial Narrow"/>
                <a:cs typeface="Arial Narrow"/>
              </a:rPr>
              <a:t>В </a:t>
            </a:r>
            <a:r>
              <a:rPr sz="1800" b="1" spc="-5" dirty="0">
                <a:solidFill>
                  <a:srgbClr val="00ADEE"/>
                </a:solidFill>
                <a:latin typeface="Arial Narrow"/>
                <a:cs typeface="Arial Narrow"/>
              </a:rPr>
              <a:t>ОБЛАСТИ </a:t>
            </a:r>
            <a:r>
              <a:rPr sz="1800" b="1" dirty="0">
                <a:solidFill>
                  <a:srgbClr val="00ADEE"/>
                </a:solidFill>
                <a:latin typeface="Arial Narrow"/>
                <a:cs typeface="Arial Narrow"/>
              </a:rPr>
              <a:t>ПЕРСОНАЛЬНЫХ</a:t>
            </a:r>
            <a:r>
              <a:rPr sz="1800" b="1" spc="15" dirty="0">
                <a:solidFill>
                  <a:srgbClr val="00ADEE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ADEE"/>
                </a:solidFill>
                <a:latin typeface="Arial Narrow"/>
                <a:cs typeface="Arial Narrow"/>
              </a:rPr>
              <a:t>ДАННЫХ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17943" y="839342"/>
            <a:ext cx="2000630" cy="2000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36917" y="1133284"/>
            <a:ext cx="419849" cy="598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5"/>
              </a:lnSpc>
            </a:pPr>
            <a:r>
              <a:rPr dirty="0"/>
              <a:t>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436</Words>
  <Application>Microsoft Office PowerPoint</Application>
  <PresentationFormat>Экран (16:9)</PresentationFormat>
  <Paragraphs>131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Безопасная работа в сети Интернет</vt:lpstr>
      <vt:lpstr>Слайд 2</vt:lpstr>
      <vt:lpstr>Слайд 3</vt:lpstr>
      <vt:lpstr>КИБЕРУГРОЗЫ В СЕТИ ИНТЕРНЕТ</vt:lpstr>
      <vt:lpstr>ИСТОЧНИКИ КИБЕРУГРОЗ</vt:lpstr>
      <vt:lpstr>ПОСЛЕДСТВИЯ КИБЕРУГРОЗ</vt:lpstr>
      <vt:lpstr>ПРАВОВОЕ РЕГУЛИРОВАНИЕ ЗАЩИТЫ ПРАВ  СУБЪЕКТОВ ПЕРСОНАЛЬНЫХ ДАННЫХ</vt:lpstr>
      <vt:lpstr>НАРУШЕНИЯ ПОРЯДКА ОБРАБОТКИ ПЕРСОНАЛЬНЫХ ДАННЫХ В СЕТИ ИНТЕРНЕТ</vt:lpstr>
      <vt:lpstr>ПОЛНОМОЧИЯ РОСКОМНАДЗОРА ПО КОНТРОЛЮ ЗА СОБЛЮДЕНИЕМ ЗАКОНОДАТЕЛЬСТВА В ОБЛАСТИ ПЕРСОНАЛЬНЫХ ДАННЫХ</vt:lpstr>
      <vt:lpstr>СПОСОБСТВУЕТ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Соколова</cp:lastModifiedBy>
  <cp:revision>8</cp:revision>
  <dcterms:created xsi:type="dcterms:W3CDTF">2019-10-13T23:58:43Z</dcterms:created>
  <dcterms:modified xsi:type="dcterms:W3CDTF">2019-10-24T04:20:27Z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2019-10-13T00:00:00Z</vt:filetime>
  </property>
</Properties>
</file>