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89" r:id="rId2"/>
    <p:sldId id="337" r:id="rId3"/>
    <p:sldId id="307" r:id="rId4"/>
    <p:sldId id="339" r:id="rId5"/>
    <p:sldId id="340" r:id="rId6"/>
    <p:sldId id="331" r:id="rId7"/>
    <p:sldId id="329" r:id="rId8"/>
    <p:sldId id="333" r:id="rId9"/>
    <p:sldId id="334" r:id="rId10"/>
    <p:sldId id="335" r:id="rId11"/>
    <p:sldId id="336" r:id="rId12"/>
    <p:sldId id="330" r:id="rId13"/>
    <p:sldId id="332" r:id="rId14"/>
    <p:sldId id="338" r:id="rId15"/>
    <p:sldId id="328" r:id="rId16"/>
  </p:sldIdLst>
  <p:sldSz cx="12192000" cy="6858000"/>
  <p:notesSz cx="6797675" cy="98742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IN Pro Black" panose="020B0604020202020204" charset="0"/>
      <p:bold r:id="rId22"/>
      <p:boldItalic r:id="rId23"/>
    </p:embeddedFont>
    <p:embeddedFont>
      <p:font typeface="DIN Pro Cond Medium" panose="020B0606020101010102" charset="-52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68" y="108"/>
      </p:cViewPr>
      <p:guideLst>
        <p:guide orient="horz" pos="211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A8856-0C9C-44A8-A47A-8A5F285C17C1}" type="doc">
      <dgm:prSet loTypeId="urn:microsoft.com/office/officeart/2005/8/layout/default#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BF408A0-441C-4497-A0FA-22ECA516A8B6}">
      <dgm:prSet phldrT="[Текст]"/>
      <dgm:spPr/>
      <dgm:t>
        <a:bodyPr/>
        <a:lstStyle/>
        <a:p>
          <a:r>
            <a:rPr lang="ru-RU" dirty="0"/>
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</a:t>
          </a:r>
        </a:p>
      </dgm:t>
    </dgm:pt>
    <dgm:pt modelId="{274DAA94-ABE5-4E3E-B317-7B785948CE37}" type="parTrans" cxnId="{97BC1B84-5F39-482B-ADC9-9929D1B1324E}">
      <dgm:prSet/>
      <dgm:spPr/>
      <dgm:t>
        <a:bodyPr/>
        <a:lstStyle/>
        <a:p>
          <a:endParaRPr lang="ru-RU"/>
        </a:p>
      </dgm:t>
    </dgm:pt>
    <dgm:pt modelId="{C43B0074-AF40-434D-AB5C-EB3F83055D0C}" type="sibTrans" cxnId="{97BC1B84-5F39-482B-ADC9-9929D1B1324E}">
      <dgm:prSet/>
      <dgm:spPr/>
      <dgm:t>
        <a:bodyPr/>
        <a:lstStyle/>
        <a:p>
          <a:endParaRPr lang="ru-RU"/>
        </a:p>
      </dgm:t>
    </dgm:pt>
    <dgm:pt modelId="{11F48095-E154-4E41-B87F-8D3836F0C419}">
      <dgm:prSet phldrT="[Текст]"/>
      <dgm:spPr/>
      <dgm:t>
        <a:bodyPr/>
        <a:lstStyle/>
        <a:p>
          <a:r>
            <a:rPr lang="ru-RU" dirty="0"/>
            <a:t>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</a:t>
          </a:r>
        </a:p>
      </dgm:t>
    </dgm:pt>
    <dgm:pt modelId="{D0A25CE7-3CF0-4C6A-A010-54F487A16BFF}" type="parTrans" cxnId="{71E4EE63-4A6F-4D93-B0AE-383B0698F283}">
      <dgm:prSet/>
      <dgm:spPr/>
      <dgm:t>
        <a:bodyPr/>
        <a:lstStyle/>
        <a:p>
          <a:endParaRPr lang="ru-RU"/>
        </a:p>
      </dgm:t>
    </dgm:pt>
    <dgm:pt modelId="{B8017447-5AE9-4D82-B52A-1BBA022CAA29}" type="sibTrans" cxnId="{71E4EE63-4A6F-4D93-B0AE-383B0698F283}">
      <dgm:prSet/>
      <dgm:spPr/>
      <dgm:t>
        <a:bodyPr/>
        <a:lstStyle/>
        <a:p>
          <a:endParaRPr lang="ru-RU"/>
        </a:p>
      </dgm:t>
    </dgm:pt>
    <dgm:pt modelId="{68AB150A-F282-4727-A6E9-F3C092DB48EA}">
      <dgm:prSet phldrT="[Текст]"/>
      <dgm:spPr/>
      <dgm:t>
        <a:bodyPr/>
        <a:lstStyle/>
        <a:p>
          <a:r>
            <a:rPr lang="ru-RU" dirty="0"/>
            <a:t>возбуждение социальной, расовой, национальной или религиозной розни</a:t>
          </a:r>
        </a:p>
        <a:p>
          <a:endParaRPr lang="ru-RU" dirty="0"/>
        </a:p>
      </dgm:t>
    </dgm:pt>
    <dgm:pt modelId="{DEE57252-D614-4D6B-9499-1C2D6CF50282}" type="parTrans" cxnId="{5C0FDCAB-8E80-4404-A2DF-1597C214DA76}">
      <dgm:prSet/>
      <dgm:spPr/>
      <dgm:t>
        <a:bodyPr/>
        <a:lstStyle/>
        <a:p>
          <a:endParaRPr lang="ru-RU"/>
        </a:p>
      </dgm:t>
    </dgm:pt>
    <dgm:pt modelId="{FF02044C-98F9-42A1-9E78-F276F22D29CD}" type="sibTrans" cxnId="{5C0FDCAB-8E80-4404-A2DF-1597C214DA76}">
      <dgm:prSet/>
      <dgm:spPr/>
      <dgm:t>
        <a:bodyPr/>
        <a:lstStyle/>
        <a:p>
          <a:endParaRPr lang="ru-RU"/>
        </a:p>
      </dgm:t>
    </dgm:pt>
    <dgm:pt modelId="{662B2DA8-E6CA-4B70-AEEC-C70A7F5802E6}" type="pres">
      <dgm:prSet presAssocID="{560A8856-0C9C-44A8-A47A-8A5F285C17C1}" presName="diagram" presStyleCnt="0">
        <dgm:presLayoutVars>
          <dgm:dir/>
          <dgm:resizeHandles val="exact"/>
        </dgm:presLayoutVars>
      </dgm:prSet>
      <dgm:spPr/>
    </dgm:pt>
    <dgm:pt modelId="{D1F91D85-1959-4FC1-9701-80F8776270BB}" type="pres">
      <dgm:prSet presAssocID="{8BF408A0-441C-4497-A0FA-22ECA516A8B6}" presName="node" presStyleLbl="node1" presStyleIdx="0" presStyleCnt="3">
        <dgm:presLayoutVars>
          <dgm:bulletEnabled val="1"/>
        </dgm:presLayoutVars>
      </dgm:prSet>
      <dgm:spPr/>
    </dgm:pt>
    <dgm:pt modelId="{32FDADE5-1A20-4A60-95D5-1DE1247A1D86}" type="pres">
      <dgm:prSet presAssocID="{C43B0074-AF40-434D-AB5C-EB3F83055D0C}" presName="sibTrans" presStyleCnt="0"/>
      <dgm:spPr/>
    </dgm:pt>
    <dgm:pt modelId="{010CD324-4BE2-41B8-8579-5DE2299382B9}" type="pres">
      <dgm:prSet presAssocID="{11F48095-E154-4E41-B87F-8D3836F0C419}" presName="node" presStyleLbl="node1" presStyleIdx="1" presStyleCnt="3">
        <dgm:presLayoutVars>
          <dgm:bulletEnabled val="1"/>
        </dgm:presLayoutVars>
      </dgm:prSet>
      <dgm:spPr/>
    </dgm:pt>
    <dgm:pt modelId="{10C7E929-4404-4338-A10A-E0DABB78DD7D}" type="pres">
      <dgm:prSet presAssocID="{B8017447-5AE9-4D82-B52A-1BBA022CAA29}" presName="sibTrans" presStyleCnt="0"/>
      <dgm:spPr/>
    </dgm:pt>
    <dgm:pt modelId="{11025C2F-4F81-4C3E-9348-5E3DFA8B7C43}" type="pres">
      <dgm:prSet presAssocID="{68AB150A-F282-4727-A6E9-F3C092DB48EA}" presName="node" presStyleLbl="node1" presStyleIdx="2" presStyleCnt="3">
        <dgm:presLayoutVars>
          <dgm:bulletEnabled val="1"/>
        </dgm:presLayoutVars>
      </dgm:prSet>
      <dgm:spPr/>
    </dgm:pt>
  </dgm:ptLst>
  <dgm:cxnLst>
    <dgm:cxn modelId="{E70A3761-DA2F-4668-BB00-26380582BACB}" type="presOf" srcId="{68AB150A-F282-4727-A6E9-F3C092DB48EA}" destId="{11025C2F-4F81-4C3E-9348-5E3DFA8B7C43}" srcOrd="0" destOrd="0" presId="urn:microsoft.com/office/officeart/2005/8/layout/default#1"/>
    <dgm:cxn modelId="{71E4EE63-4A6F-4D93-B0AE-383B0698F283}" srcId="{560A8856-0C9C-44A8-A47A-8A5F285C17C1}" destId="{11F48095-E154-4E41-B87F-8D3836F0C419}" srcOrd="1" destOrd="0" parTransId="{D0A25CE7-3CF0-4C6A-A010-54F487A16BFF}" sibTransId="{B8017447-5AE9-4D82-B52A-1BBA022CAA29}"/>
    <dgm:cxn modelId="{BCC9FD73-A182-4966-95F0-0DFCA10945E2}" type="presOf" srcId="{11F48095-E154-4E41-B87F-8D3836F0C419}" destId="{010CD324-4BE2-41B8-8579-5DE2299382B9}" srcOrd="0" destOrd="0" presId="urn:microsoft.com/office/officeart/2005/8/layout/default#1"/>
    <dgm:cxn modelId="{9AFEAF54-0C56-416A-8F36-335952C2E4D4}" type="presOf" srcId="{560A8856-0C9C-44A8-A47A-8A5F285C17C1}" destId="{662B2DA8-E6CA-4B70-AEEC-C70A7F5802E6}" srcOrd="0" destOrd="0" presId="urn:microsoft.com/office/officeart/2005/8/layout/default#1"/>
    <dgm:cxn modelId="{97BC1B84-5F39-482B-ADC9-9929D1B1324E}" srcId="{560A8856-0C9C-44A8-A47A-8A5F285C17C1}" destId="{8BF408A0-441C-4497-A0FA-22ECA516A8B6}" srcOrd="0" destOrd="0" parTransId="{274DAA94-ABE5-4E3E-B317-7B785948CE37}" sibTransId="{C43B0074-AF40-434D-AB5C-EB3F83055D0C}"/>
    <dgm:cxn modelId="{5C0FDCAB-8E80-4404-A2DF-1597C214DA76}" srcId="{560A8856-0C9C-44A8-A47A-8A5F285C17C1}" destId="{68AB150A-F282-4727-A6E9-F3C092DB48EA}" srcOrd="2" destOrd="0" parTransId="{DEE57252-D614-4D6B-9499-1C2D6CF50282}" sibTransId="{FF02044C-98F9-42A1-9E78-F276F22D29CD}"/>
    <dgm:cxn modelId="{586C63B9-43C1-474A-9FBB-C37744C88940}" type="presOf" srcId="{8BF408A0-441C-4497-A0FA-22ECA516A8B6}" destId="{D1F91D85-1959-4FC1-9701-80F8776270BB}" srcOrd="0" destOrd="0" presId="urn:microsoft.com/office/officeart/2005/8/layout/default#1"/>
    <dgm:cxn modelId="{D7463B23-06C3-4C3F-A23E-97ED253F6125}" type="presParOf" srcId="{662B2DA8-E6CA-4B70-AEEC-C70A7F5802E6}" destId="{D1F91D85-1959-4FC1-9701-80F8776270BB}" srcOrd="0" destOrd="0" presId="urn:microsoft.com/office/officeart/2005/8/layout/default#1"/>
    <dgm:cxn modelId="{F4795461-D4F0-4FA8-8940-FDB773755E6B}" type="presParOf" srcId="{662B2DA8-E6CA-4B70-AEEC-C70A7F5802E6}" destId="{32FDADE5-1A20-4A60-95D5-1DE1247A1D86}" srcOrd="1" destOrd="0" presId="urn:microsoft.com/office/officeart/2005/8/layout/default#1"/>
    <dgm:cxn modelId="{99D49644-DA6D-4EA5-9615-9A5471F9D177}" type="presParOf" srcId="{662B2DA8-E6CA-4B70-AEEC-C70A7F5802E6}" destId="{010CD324-4BE2-41B8-8579-5DE2299382B9}" srcOrd="2" destOrd="0" presId="urn:microsoft.com/office/officeart/2005/8/layout/default#1"/>
    <dgm:cxn modelId="{1DDE8C05-B179-45A8-B1F3-7BBA909E6180}" type="presParOf" srcId="{662B2DA8-E6CA-4B70-AEEC-C70A7F5802E6}" destId="{10C7E929-4404-4338-A10A-E0DABB78DD7D}" srcOrd="3" destOrd="0" presId="urn:microsoft.com/office/officeart/2005/8/layout/default#1"/>
    <dgm:cxn modelId="{B61366A9-3ACB-44D2-B93E-B3AE51DF1D0F}" type="presParOf" srcId="{662B2DA8-E6CA-4B70-AEEC-C70A7F5802E6}" destId="{11025C2F-4F81-4C3E-9348-5E3DFA8B7C43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379FA-2B60-43B5-B731-D5E67712F3A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FCB61B7-F4A0-4932-AC2D-B75C245FB319}">
      <dgm:prSet phldrT="[Текст]"/>
      <dgm:spPr/>
      <dgm:t>
        <a:bodyPr/>
        <a:lstStyle/>
        <a:p>
          <a:r>
            <a:rPr lang="ru-RU" dirty="0"/>
            <a:t>Признаки экстремистской деятельности</a:t>
          </a:r>
        </a:p>
      </dgm:t>
    </dgm:pt>
    <dgm:pt modelId="{50FDA3A9-519F-4494-8801-0662C5601EFB}" type="parTrans" cxnId="{0EBD6ECC-A91D-4193-85B8-C61A76C072C2}">
      <dgm:prSet/>
      <dgm:spPr/>
      <dgm:t>
        <a:bodyPr/>
        <a:lstStyle/>
        <a:p>
          <a:endParaRPr lang="ru-RU"/>
        </a:p>
      </dgm:t>
    </dgm:pt>
    <dgm:pt modelId="{AA4A2365-82E9-4158-9C15-29E02B43E9DF}" type="sibTrans" cxnId="{0EBD6ECC-A91D-4193-85B8-C61A76C072C2}">
      <dgm:prSet/>
      <dgm:spPr/>
      <dgm:t>
        <a:bodyPr/>
        <a:lstStyle/>
        <a:p>
          <a:endParaRPr lang="ru-RU"/>
        </a:p>
      </dgm:t>
    </dgm:pt>
    <dgm:pt modelId="{139D3729-10CA-4704-8F9B-32C68E4AAD60}">
      <dgm:prSet phldrT="[Текст]"/>
      <dgm:spPr/>
      <dgm:t>
        <a:bodyPr/>
        <a:lstStyle/>
        <a:p>
          <a:r>
            <a:rPr lang="ru-RU" dirty="0"/>
            <a:t>Предостережение Генеральной прокуратуры в письменной форме</a:t>
          </a:r>
        </a:p>
      </dgm:t>
    </dgm:pt>
    <dgm:pt modelId="{40A22E6A-0A10-4B0A-893B-48BD06B61D76}" type="parTrans" cxnId="{3ADE441E-DC16-4295-BCAB-0DA64DFB0134}">
      <dgm:prSet/>
      <dgm:spPr/>
      <dgm:t>
        <a:bodyPr/>
        <a:lstStyle/>
        <a:p>
          <a:endParaRPr lang="ru-RU"/>
        </a:p>
      </dgm:t>
    </dgm:pt>
    <dgm:pt modelId="{E6248717-30C1-42ED-A43E-86662CBB4025}" type="sibTrans" cxnId="{3ADE441E-DC16-4295-BCAB-0DA64DFB0134}">
      <dgm:prSet/>
      <dgm:spPr/>
      <dgm:t>
        <a:bodyPr/>
        <a:lstStyle/>
        <a:p>
          <a:endParaRPr lang="ru-RU"/>
        </a:p>
      </dgm:t>
    </dgm:pt>
    <dgm:pt modelId="{EF17FAA3-185C-420D-9E84-44AB6D642FB4}" type="pres">
      <dgm:prSet presAssocID="{8B7379FA-2B60-43B5-B731-D5E67712F3A6}" presName="CompostProcess" presStyleCnt="0">
        <dgm:presLayoutVars>
          <dgm:dir/>
          <dgm:resizeHandles val="exact"/>
        </dgm:presLayoutVars>
      </dgm:prSet>
      <dgm:spPr/>
    </dgm:pt>
    <dgm:pt modelId="{5708284D-A958-4BAC-8177-CC134A29BA9B}" type="pres">
      <dgm:prSet presAssocID="{8B7379FA-2B60-43B5-B731-D5E67712F3A6}" presName="arrow" presStyleLbl="bgShp" presStyleIdx="0" presStyleCnt="1" custScaleX="46308" custScaleY="24098" custLinFactNeighborX="519" custLinFactNeighborY="-33914"/>
      <dgm:spPr/>
    </dgm:pt>
    <dgm:pt modelId="{5DB03033-73DA-48DD-B621-2A42400546AF}" type="pres">
      <dgm:prSet presAssocID="{8B7379FA-2B60-43B5-B731-D5E67712F3A6}" presName="linearProcess" presStyleCnt="0"/>
      <dgm:spPr/>
    </dgm:pt>
    <dgm:pt modelId="{F4EBCFAB-5269-4732-9CCA-EA16D6F2705D}" type="pres">
      <dgm:prSet presAssocID="{6FCB61B7-F4A0-4932-AC2D-B75C245FB319}" presName="textNode" presStyleLbl="node1" presStyleIdx="0" presStyleCnt="2" custScaleX="70194" custScaleY="64485" custLinFactX="-58352" custLinFactNeighborX="-100000" custLinFactNeighborY="-86905">
        <dgm:presLayoutVars>
          <dgm:bulletEnabled val="1"/>
        </dgm:presLayoutVars>
      </dgm:prSet>
      <dgm:spPr/>
    </dgm:pt>
    <dgm:pt modelId="{B73B9307-DF5B-4E1C-B019-603037F1E323}" type="pres">
      <dgm:prSet presAssocID="{AA4A2365-82E9-4158-9C15-29E02B43E9DF}" presName="sibTrans" presStyleCnt="0"/>
      <dgm:spPr/>
    </dgm:pt>
    <dgm:pt modelId="{53A53F5D-5093-4A61-BA0B-16C200AE7214}" type="pres">
      <dgm:prSet presAssocID="{139D3729-10CA-4704-8F9B-32C68E4AAD60}" presName="textNode" presStyleLbl="node1" presStyleIdx="1" presStyleCnt="2" custScaleX="65277" custScaleY="61654" custLinFactX="54178" custLinFactNeighborX="100000" custLinFactNeighborY="-86482">
        <dgm:presLayoutVars>
          <dgm:bulletEnabled val="1"/>
        </dgm:presLayoutVars>
      </dgm:prSet>
      <dgm:spPr/>
    </dgm:pt>
  </dgm:ptLst>
  <dgm:cxnLst>
    <dgm:cxn modelId="{3ADE441E-DC16-4295-BCAB-0DA64DFB0134}" srcId="{8B7379FA-2B60-43B5-B731-D5E67712F3A6}" destId="{139D3729-10CA-4704-8F9B-32C68E4AAD60}" srcOrd="1" destOrd="0" parTransId="{40A22E6A-0A10-4B0A-893B-48BD06B61D76}" sibTransId="{E6248717-30C1-42ED-A43E-86662CBB4025}"/>
    <dgm:cxn modelId="{12749A87-EDBF-4780-840F-28A9D0EDCD4A}" type="presOf" srcId="{8B7379FA-2B60-43B5-B731-D5E67712F3A6}" destId="{EF17FAA3-185C-420D-9E84-44AB6D642FB4}" srcOrd="0" destOrd="0" presId="urn:microsoft.com/office/officeart/2005/8/layout/hProcess9"/>
    <dgm:cxn modelId="{FFBD2A8C-D313-4201-83C7-ECBED5805748}" type="presOf" srcId="{139D3729-10CA-4704-8F9B-32C68E4AAD60}" destId="{53A53F5D-5093-4A61-BA0B-16C200AE7214}" srcOrd="0" destOrd="0" presId="urn:microsoft.com/office/officeart/2005/8/layout/hProcess9"/>
    <dgm:cxn modelId="{652D55B8-9DC4-400E-B370-2FBD215116FE}" type="presOf" srcId="{6FCB61B7-F4A0-4932-AC2D-B75C245FB319}" destId="{F4EBCFAB-5269-4732-9CCA-EA16D6F2705D}" srcOrd="0" destOrd="0" presId="urn:microsoft.com/office/officeart/2005/8/layout/hProcess9"/>
    <dgm:cxn modelId="{0EBD6ECC-A91D-4193-85B8-C61A76C072C2}" srcId="{8B7379FA-2B60-43B5-B731-D5E67712F3A6}" destId="{6FCB61B7-F4A0-4932-AC2D-B75C245FB319}" srcOrd="0" destOrd="0" parTransId="{50FDA3A9-519F-4494-8801-0662C5601EFB}" sibTransId="{AA4A2365-82E9-4158-9C15-29E02B43E9DF}"/>
    <dgm:cxn modelId="{E63A3090-BDF6-4CD7-AC7C-17098825A437}" type="presParOf" srcId="{EF17FAA3-185C-420D-9E84-44AB6D642FB4}" destId="{5708284D-A958-4BAC-8177-CC134A29BA9B}" srcOrd="0" destOrd="0" presId="urn:microsoft.com/office/officeart/2005/8/layout/hProcess9"/>
    <dgm:cxn modelId="{08A43510-7464-4495-85F5-7A2AAB67F9B8}" type="presParOf" srcId="{EF17FAA3-185C-420D-9E84-44AB6D642FB4}" destId="{5DB03033-73DA-48DD-B621-2A42400546AF}" srcOrd="1" destOrd="0" presId="urn:microsoft.com/office/officeart/2005/8/layout/hProcess9"/>
    <dgm:cxn modelId="{02EAD7F1-F635-4558-BEEA-C458A393694C}" type="presParOf" srcId="{5DB03033-73DA-48DD-B621-2A42400546AF}" destId="{F4EBCFAB-5269-4732-9CCA-EA16D6F2705D}" srcOrd="0" destOrd="0" presId="urn:microsoft.com/office/officeart/2005/8/layout/hProcess9"/>
    <dgm:cxn modelId="{EF6F9AB0-CB3D-4887-BBB1-3DC25D6A2936}" type="presParOf" srcId="{5DB03033-73DA-48DD-B621-2A42400546AF}" destId="{B73B9307-DF5B-4E1C-B019-603037F1E323}" srcOrd="1" destOrd="0" presId="urn:microsoft.com/office/officeart/2005/8/layout/hProcess9"/>
    <dgm:cxn modelId="{000B5F13-40E6-44BC-84BF-DA9D49D84591}" type="presParOf" srcId="{5DB03033-73DA-48DD-B621-2A42400546AF}" destId="{53A53F5D-5093-4A61-BA0B-16C200AE721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379FA-2B60-43B5-B731-D5E67712F3A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FCB61B7-F4A0-4932-AC2D-B75C245FB319}">
      <dgm:prSet phldrT="[Текст]"/>
      <dgm:spPr/>
      <dgm:t>
        <a:bodyPr/>
        <a:lstStyle/>
        <a:p>
          <a:r>
            <a:rPr lang="ru-RU" dirty="0"/>
            <a:t>Не выполнение предостережения</a:t>
          </a:r>
        </a:p>
      </dgm:t>
    </dgm:pt>
    <dgm:pt modelId="{50FDA3A9-519F-4494-8801-0662C5601EFB}" type="parTrans" cxnId="{0EBD6ECC-A91D-4193-85B8-C61A76C072C2}">
      <dgm:prSet/>
      <dgm:spPr/>
      <dgm:t>
        <a:bodyPr/>
        <a:lstStyle/>
        <a:p>
          <a:endParaRPr lang="ru-RU"/>
        </a:p>
      </dgm:t>
    </dgm:pt>
    <dgm:pt modelId="{AA4A2365-82E9-4158-9C15-29E02B43E9DF}" type="sibTrans" cxnId="{0EBD6ECC-A91D-4193-85B8-C61A76C072C2}">
      <dgm:prSet/>
      <dgm:spPr/>
      <dgm:t>
        <a:bodyPr/>
        <a:lstStyle/>
        <a:p>
          <a:endParaRPr lang="ru-RU"/>
        </a:p>
      </dgm:t>
    </dgm:pt>
    <dgm:pt modelId="{139D3729-10CA-4704-8F9B-32C68E4AAD60}">
      <dgm:prSet phldrT="[Текст]"/>
      <dgm:spPr/>
      <dgm:t>
        <a:bodyPr/>
        <a:lstStyle/>
        <a:p>
          <a:r>
            <a:rPr lang="ru-RU" dirty="0"/>
            <a:t>Административная ответственность</a:t>
          </a:r>
        </a:p>
      </dgm:t>
    </dgm:pt>
    <dgm:pt modelId="{40A22E6A-0A10-4B0A-893B-48BD06B61D76}" type="parTrans" cxnId="{3ADE441E-DC16-4295-BCAB-0DA64DFB0134}">
      <dgm:prSet/>
      <dgm:spPr/>
      <dgm:t>
        <a:bodyPr/>
        <a:lstStyle/>
        <a:p>
          <a:endParaRPr lang="ru-RU"/>
        </a:p>
      </dgm:t>
    </dgm:pt>
    <dgm:pt modelId="{E6248717-30C1-42ED-A43E-86662CBB4025}" type="sibTrans" cxnId="{3ADE441E-DC16-4295-BCAB-0DA64DFB0134}">
      <dgm:prSet/>
      <dgm:spPr/>
      <dgm:t>
        <a:bodyPr/>
        <a:lstStyle/>
        <a:p>
          <a:endParaRPr lang="ru-RU"/>
        </a:p>
      </dgm:t>
    </dgm:pt>
    <dgm:pt modelId="{EF17FAA3-185C-420D-9E84-44AB6D642FB4}" type="pres">
      <dgm:prSet presAssocID="{8B7379FA-2B60-43B5-B731-D5E67712F3A6}" presName="CompostProcess" presStyleCnt="0">
        <dgm:presLayoutVars>
          <dgm:dir/>
          <dgm:resizeHandles val="exact"/>
        </dgm:presLayoutVars>
      </dgm:prSet>
      <dgm:spPr/>
    </dgm:pt>
    <dgm:pt modelId="{5708284D-A958-4BAC-8177-CC134A29BA9B}" type="pres">
      <dgm:prSet presAssocID="{8B7379FA-2B60-43B5-B731-D5E67712F3A6}" presName="arrow" presStyleLbl="bgShp" presStyleIdx="0" presStyleCnt="1" custScaleX="46308" custScaleY="24098" custLinFactNeighborX="519" custLinFactNeighborY="-33914"/>
      <dgm:spPr/>
    </dgm:pt>
    <dgm:pt modelId="{5DB03033-73DA-48DD-B621-2A42400546AF}" type="pres">
      <dgm:prSet presAssocID="{8B7379FA-2B60-43B5-B731-D5E67712F3A6}" presName="linearProcess" presStyleCnt="0"/>
      <dgm:spPr/>
    </dgm:pt>
    <dgm:pt modelId="{F4EBCFAB-5269-4732-9CCA-EA16D6F2705D}" type="pres">
      <dgm:prSet presAssocID="{6FCB61B7-F4A0-4932-AC2D-B75C245FB319}" presName="textNode" presStyleLbl="node1" presStyleIdx="0" presStyleCnt="2" custScaleX="55654" custScaleY="60515" custLinFactX="-39186" custLinFactNeighborX="-100000" custLinFactNeighborY="-89387">
        <dgm:presLayoutVars>
          <dgm:bulletEnabled val="1"/>
        </dgm:presLayoutVars>
      </dgm:prSet>
      <dgm:spPr/>
    </dgm:pt>
    <dgm:pt modelId="{B73B9307-DF5B-4E1C-B019-603037F1E323}" type="pres">
      <dgm:prSet presAssocID="{AA4A2365-82E9-4158-9C15-29E02B43E9DF}" presName="sibTrans" presStyleCnt="0"/>
      <dgm:spPr/>
    </dgm:pt>
    <dgm:pt modelId="{53A53F5D-5093-4A61-BA0B-16C200AE7214}" type="pres">
      <dgm:prSet presAssocID="{139D3729-10CA-4704-8F9B-32C68E4AAD60}" presName="textNode" presStyleLbl="node1" presStyleIdx="1" presStyleCnt="2" custScaleX="53599" custScaleY="63639" custLinFactX="37005" custLinFactNeighborX="100000" custLinFactNeighborY="-85986">
        <dgm:presLayoutVars>
          <dgm:bulletEnabled val="1"/>
        </dgm:presLayoutVars>
      </dgm:prSet>
      <dgm:spPr/>
    </dgm:pt>
  </dgm:ptLst>
  <dgm:cxnLst>
    <dgm:cxn modelId="{3ADE441E-DC16-4295-BCAB-0DA64DFB0134}" srcId="{8B7379FA-2B60-43B5-B731-D5E67712F3A6}" destId="{139D3729-10CA-4704-8F9B-32C68E4AAD60}" srcOrd="1" destOrd="0" parTransId="{40A22E6A-0A10-4B0A-893B-48BD06B61D76}" sibTransId="{E6248717-30C1-42ED-A43E-86662CBB4025}"/>
    <dgm:cxn modelId="{BB3AAB61-8C61-40F4-B26B-460E22155507}" type="presOf" srcId="{6FCB61B7-F4A0-4932-AC2D-B75C245FB319}" destId="{F4EBCFAB-5269-4732-9CCA-EA16D6F2705D}" srcOrd="0" destOrd="0" presId="urn:microsoft.com/office/officeart/2005/8/layout/hProcess9"/>
    <dgm:cxn modelId="{310F264A-6AF0-437A-A22D-DA68A95046AE}" type="presOf" srcId="{8B7379FA-2B60-43B5-B731-D5E67712F3A6}" destId="{EF17FAA3-185C-420D-9E84-44AB6D642FB4}" srcOrd="0" destOrd="0" presId="urn:microsoft.com/office/officeart/2005/8/layout/hProcess9"/>
    <dgm:cxn modelId="{FB53B7BA-3F5C-4957-89AC-0EEC9A6848B0}" type="presOf" srcId="{139D3729-10CA-4704-8F9B-32C68E4AAD60}" destId="{53A53F5D-5093-4A61-BA0B-16C200AE7214}" srcOrd="0" destOrd="0" presId="urn:microsoft.com/office/officeart/2005/8/layout/hProcess9"/>
    <dgm:cxn modelId="{0EBD6ECC-A91D-4193-85B8-C61A76C072C2}" srcId="{8B7379FA-2B60-43B5-B731-D5E67712F3A6}" destId="{6FCB61B7-F4A0-4932-AC2D-B75C245FB319}" srcOrd="0" destOrd="0" parTransId="{50FDA3A9-519F-4494-8801-0662C5601EFB}" sibTransId="{AA4A2365-82E9-4158-9C15-29E02B43E9DF}"/>
    <dgm:cxn modelId="{9B11EF1C-D7FD-4CBE-9B62-ADDA90A4D017}" type="presParOf" srcId="{EF17FAA3-185C-420D-9E84-44AB6D642FB4}" destId="{5708284D-A958-4BAC-8177-CC134A29BA9B}" srcOrd="0" destOrd="0" presId="urn:microsoft.com/office/officeart/2005/8/layout/hProcess9"/>
    <dgm:cxn modelId="{0F5DAA4E-9BDF-45E7-A81E-7374D3CC2ECA}" type="presParOf" srcId="{EF17FAA3-185C-420D-9E84-44AB6D642FB4}" destId="{5DB03033-73DA-48DD-B621-2A42400546AF}" srcOrd="1" destOrd="0" presId="urn:microsoft.com/office/officeart/2005/8/layout/hProcess9"/>
    <dgm:cxn modelId="{85BC887C-DB2F-43D9-AC9E-2A45B52C3B15}" type="presParOf" srcId="{5DB03033-73DA-48DD-B621-2A42400546AF}" destId="{F4EBCFAB-5269-4732-9CCA-EA16D6F2705D}" srcOrd="0" destOrd="0" presId="urn:microsoft.com/office/officeart/2005/8/layout/hProcess9"/>
    <dgm:cxn modelId="{E8F534C8-5D27-4E06-A450-C7B30DD97D23}" type="presParOf" srcId="{5DB03033-73DA-48DD-B621-2A42400546AF}" destId="{B73B9307-DF5B-4E1C-B019-603037F1E323}" srcOrd="1" destOrd="0" presId="urn:microsoft.com/office/officeart/2005/8/layout/hProcess9"/>
    <dgm:cxn modelId="{24E42C11-7B44-4FB6-819C-F039885D6FAE}" type="presParOf" srcId="{5DB03033-73DA-48DD-B621-2A42400546AF}" destId="{53A53F5D-5093-4A61-BA0B-16C200AE721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DC439E-067F-4E04-863C-1DB134641B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B6B5B-3508-445C-B63B-14BACE4433CA}">
      <dgm:prSet phldrT="[Текст]"/>
      <dgm:spPr/>
      <dgm:t>
        <a:bodyPr/>
        <a:lstStyle/>
        <a:p>
          <a:r>
            <a:rPr lang="ru-RU" dirty="0"/>
            <a:t>Признаки экстремистской деятельности</a:t>
          </a:r>
        </a:p>
      </dgm:t>
    </dgm:pt>
    <dgm:pt modelId="{787BC51D-B96C-4C4F-B64E-22B89760FD24}" type="parTrans" cxnId="{70A8B572-214E-488C-9A0A-0D80FE3ABAFF}">
      <dgm:prSet/>
      <dgm:spPr/>
      <dgm:t>
        <a:bodyPr/>
        <a:lstStyle/>
        <a:p>
          <a:endParaRPr lang="ru-RU"/>
        </a:p>
      </dgm:t>
    </dgm:pt>
    <dgm:pt modelId="{3FC5BAB1-82A8-4215-AC9C-85E6E75D1BF7}" type="sibTrans" cxnId="{70A8B572-214E-488C-9A0A-0D80FE3ABAFF}">
      <dgm:prSet/>
      <dgm:spPr/>
      <dgm:t>
        <a:bodyPr/>
        <a:lstStyle/>
        <a:p>
          <a:endParaRPr lang="ru-RU"/>
        </a:p>
      </dgm:t>
    </dgm:pt>
    <dgm:pt modelId="{E40A8BE7-69B3-4005-A35F-8913C8394B98}">
      <dgm:prSet phldrT="[Текст]"/>
      <dgm:spPr/>
      <dgm:t>
        <a:bodyPr/>
        <a:lstStyle/>
        <a:p>
          <a:r>
            <a:rPr lang="ru-RU" dirty="0"/>
            <a:t>На основании решения суда может быть приостановлена реализация выпуска СМИ</a:t>
          </a:r>
        </a:p>
        <a:p>
          <a:endParaRPr lang="ru-RU" dirty="0"/>
        </a:p>
      </dgm:t>
    </dgm:pt>
    <dgm:pt modelId="{EB69695E-F508-4CC8-8E33-3210B2C4D5C0}" type="parTrans" cxnId="{A48ECC93-C2E3-4307-9B86-AE4DFA0404B7}">
      <dgm:prSet/>
      <dgm:spPr/>
      <dgm:t>
        <a:bodyPr/>
        <a:lstStyle/>
        <a:p>
          <a:endParaRPr lang="ru-RU"/>
        </a:p>
      </dgm:t>
    </dgm:pt>
    <dgm:pt modelId="{4EE23B2C-FA75-4BF6-8253-28900F589594}" type="sibTrans" cxnId="{A48ECC93-C2E3-4307-9B86-AE4DFA0404B7}">
      <dgm:prSet/>
      <dgm:spPr/>
      <dgm:t>
        <a:bodyPr/>
        <a:lstStyle/>
        <a:p>
          <a:endParaRPr lang="ru-RU"/>
        </a:p>
      </dgm:t>
    </dgm:pt>
    <dgm:pt modelId="{8DF879C6-9D67-4E3F-98F2-CAAA14DFBB93}">
      <dgm:prSet phldrT="[Текст]"/>
      <dgm:spPr/>
      <dgm:t>
        <a:bodyPr/>
        <a:lstStyle/>
        <a:p>
          <a:r>
            <a:rPr lang="ru-RU" dirty="0"/>
            <a:t>На основании решения суда деятельность СМИ может быть прекращена</a:t>
          </a:r>
        </a:p>
      </dgm:t>
    </dgm:pt>
    <dgm:pt modelId="{6A5E228C-89D8-4A77-95EB-04B16F92E143}" type="parTrans" cxnId="{C571C47B-7960-4ACD-BF76-D1D923BBF9F0}">
      <dgm:prSet/>
      <dgm:spPr/>
      <dgm:t>
        <a:bodyPr/>
        <a:lstStyle/>
        <a:p>
          <a:endParaRPr lang="ru-RU"/>
        </a:p>
      </dgm:t>
    </dgm:pt>
    <dgm:pt modelId="{64736930-FDF1-4087-9FF7-D79ADA9261FB}" type="sibTrans" cxnId="{C571C47B-7960-4ACD-BF76-D1D923BBF9F0}">
      <dgm:prSet/>
      <dgm:spPr/>
      <dgm:t>
        <a:bodyPr/>
        <a:lstStyle/>
        <a:p>
          <a:endParaRPr lang="ru-RU"/>
        </a:p>
      </dgm:t>
    </dgm:pt>
    <dgm:pt modelId="{C439A881-1FCD-461A-8025-A08310A1DEF2}" type="pres">
      <dgm:prSet presAssocID="{3FDC439E-067F-4E04-863C-1DB134641B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6D02CF-CF54-4DC2-8569-DEC680B9E00B}" type="pres">
      <dgm:prSet presAssocID="{CF8B6B5B-3508-445C-B63B-14BACE4433CA}" presName="hierRoot1" presStyleCnt="0"/>
      <dgm:spPr/>
    </dgm:pt>
    <dgm:pt modelId="{E9C1D3CE-542F-4248-99D7-3F71DE89ED49}" type="pres">
      <dgm:prSet presAssocID="{CF8B6B5B-3508-445C-B63B-14BACE4433CA}" presName="composite" presStyleCnt="0"/>
      <dgm:spPr/>
    </dgm:pt>
    <dgm:pt modelId="{5EB37A35-B103-4118-B0C2-20A0DCF65DB2}" type="pres">
      <dgm:prSet presAssocID="{CF8B6B5B-3508-445C-B63B-14BACE4433CA}" presName="background" presStyleLbl="node0" presStyleIdx="0" presStyleCnt="1"/>
      <dgm:spPr/>
    </dgm:pt>
    <dgm:pt modelId="{31B8D25B-9B38-48A8-8725-BD2359893907}" type="pres">
      <dgm:prSet presAssocID="{CF8B6B5B-3508-445C-B63B-14BACE4433CA}" presName="text" presStyleLbl="fgAcc0" presStyleIdx="0" presStyleCnt="1">
        <dgm:presLayoutVars>
          <dgm:chPref val="3"/>
        </dgm:presLayoutVars>
      </dgm:prSet>
      <dgm:spPr/>
    </dgm:pt>
    <dgm:pt modelId="{D938260C-8D0D-49AB-B775-D1F0137B169F}" type="pres">
      <dgm:prSet presAssocID="{CF8B6B5B-3508-445C-B63B-14BACE4433CA}" presName="hierChild2" presStyleCnt="0"/>
      <dgm:spPr/>
    </dgm:pt>
    <dgm:pt modelId="{D2CB8591-66D9-461A-AD62-82DBCF0040F2}" type="pres">
      <dgm:prSet presAssocID="{EB69695E-F508-4CC8-8E33-3210B2C4D5C0}" presName="Name10" presStyleLbl="parChTrans1D2" presStyleIdx="0" presStyleCnt="2"/>
      <dgm:spPr/>
    </dgm:pt>
    <dgm:pt modelId="{AA3DCB38-39CF-4775-AF2A-2BD8DB637B5E}" type="pres">
      <dgm:prSet presAssocID="{E40A8BE7-69B3-4005-A35F-8913C8394B98}" presName="hierRoot2" presStyleCnt="0"/>
      <dgm:spPr/>
    </dgm:pt>
    <dgm:pt modelId="{28C0E0DB-157B-4D62-AAE0-6B3610F9BEFD}" type="pres">
      <dgm:prSet presAssocID="{E40A8BE7-69B3-4005-A35F-8913C8394B98}" presName="composite2" presStyleCnt="0"/>
      <dgm:spPr/>
    </dgm:pt>
    <dgm:pt modelId="{59A94C38-C744-492E-A055-643EC8D947C3}" type="pres">
      <dgm:prSet presAssocID="{E40A8BE7-69B3-4005-A35F-8913C8394B98}" presName="background2" presStyleLbl="node2" presStyleIdx="0" presStyleCnt="2"/>
      <dgm:spPr/>
    </dgm:pt>
    <dgm:pt modelId="{A5F9365B-F778-41CD-8EE6-1F4F73479752}" type="pres">
      <dgm:prSet presAssocID="{E40A8BE7-69B3-4005-A35F-8913C8394B98}" presName="text2" presStyleLbl="fgAcc2" presStyleIdx="0" presStyleCnt="2">
        <dgm:presLayoutVars>
          <dgm:chPref val="3"/>
        </dgm:presLayoutVars>
      </dgm:prSet>
      <dgm:spPr/>
    </dgm:pt>
    <dgm:pt modelId="{816D3823-6D3B-45F5-A803-8E0C69F2EE34}" type="pres">
      <dgm:prSet presAssocID="{E40A8BE7-69B3-4005-A35F-8913C8394B98}" presName="hierChild3" presStyleCnt="0"/>
      <dgm:spPr/>
    </dgm:pt>
    <dgm:pt modelId="{36056F88-F010-4679-90A3-A970AD543078}" type="pres">
      <dgm:prSet presAssocID="{6A5E228C-89D8-4A77-95EB-04B16F92E143}" presName="Name10" presStyleLbl="parChTrans1D2" presStyleIdx="1" presStyleCnt="2"/>
      <dgm:spPr/>
    </dgm:pt>
    <dgm:pt modelId="{54607067-F229-4FF6-924B-20C70D36E39A}" type="pres">
      <dgm:prSet presAssocID="{8DF879C6-9D67-4E3F-98F2-CAAA14DFBB93}" presName="hierRoot2" presStyleCnt="0"/>
      <dgm:spPr/>
    </dgm:pt>
    <dgm:pt modelId="{8DA3CD3C-4DF3-4C2D-B233-C6A389FC6960}" type="pres">
      <dgm:prSet presAssocID="{8DF879C6-9D67-4E3F-98F2-CAAA14DFBB93}" presName="composite2" presStyleCnt="0"/>
      <dgm:spPr/>
    </dgm:pt>
    <dgm:pt modelId="{ACFF7D04-4455-445E-B1B1-1AD750C07D2C}" type="pres">
      <dgm:prSet presAssocID="{8DF879C6-9D67-4E3F-98F2-CAAA14DFBB93}" presName="background2" presStyleLbl="node2" presStyleIdx="1" presStyleCnt="2"/>
      <dgm:spPr/>
    </dgm:pt>
    <dgm:pt modelId="{FBC3F777-E134-4077-90E8-3991053B2061}" type="pres">
      <dgm:prSet presAssocID="{8DF879C6-9D67-4E3F-98F2-CAAA14DFBB93}" presName="text2" presStyleLbl="fgAcc2" presStyleIdx="1" presStyleCnt="2" custLinFactNeighborX="2206" custLinFactNeighborY="869">
        <dgm:presLayoutVars>
          <dgm:chPref val="3"/>
        </dgm:presLayoutVars>
      </dgm:prSet>
      <dgm:spPr/>
    </dgm:pt>
    <dgm:pt modelId="{653675D2-9D2A-44C0-87CE-235624A69595}" type="pres">
      <dgm:prSet presAssocID="{8DF879C6-9D67-4E3F-98F2-CAAA14DFBB93}" presName="hierChild3" presStyleCnt="0"/>
      <dgm:spPr/>
    </dgm:pt>
  </dgm:ptLst>
  <dgm:cxnLst>
    <dgm:cxn modelId="{57F66E00-50F6-4243-BF1C-65FCF733894B}" type="presOf" srcId="{CF8B6B5B-3508-445C-B63B-14BACE4433CA}" destId="{31B8D25B-9B38-48A8-8725-BD2359893907}" srcOrd="0" destOrd="0" presId="urn:microsoft.com/office/officeart/2005/8/layout/hierarchy1"/>
    <dgm:cxn modelId="{5C9C5525-42D7-4CA8-9D86-AF1C8AAC3823}" type="presOf" srcId="{E40A8BE7-69B3-4005-A35F-8913C8394B98}" destId="{A5F9365B-F778-41CD-8EE6-1F4F73479752}" srcOrd="0" destOrd="0" presId="urn:microsoft.com/office/officeart/2005/8/layout/hierarchy1"/>
    <dgm:cxn modelId="{70A8B572-214E-488C-9A0A-0D80FE3ABAFF}" srcId="{3FDC439E-067F-4E04-863C-1DB134641B02}" destId="{CF8B6B5B-3508-445C-B63B-14BACE4433CA}" srcOrd="0" destOrd="0" parTransId="{787BC51D-B96C-4C4F-B64E-22B89760FD24}" sibTransId="{3FC5BAB1-82A8-4215-AC9C-85E6E75D1BF7}"/>
    <dgm:cxn modelId="{C571C47B-7960-4ACD-BF76-D1D923BBF9F0}" srcId="{CF8B6B5B-3508-445C-B63B-14BACE4433CA}" destId="{8DF879C6-9D67-4E3F-98F2-CAAA14DFBB93}" srcOrd="1" destOrd="0" parTransId="{6A5E228C-89D8-4A77-95EB-04B16F92E143}" sibTransId="{64736930-FDF1-4087-9FF7-D79ADA9261FB}"/>
    <dgm:cxn modelId="{A48ECC93-C2E3-4307-9B86-AE4DFA0404B7}" srcId="{CF8B6B5B-3508-445C-B63B-14BACE4433CA}" destId="{E40A8BE7-69B3-4005-A35F-8913C8394B98}" srcOrd="0" destOrd="0" parTransId="{EB69695E-F508-4CC8-8E33-3210B2C4D5C0}" sibTransId="{4EE23B2C-FA75-4BF6-8253-28900F589594}"/>
    <dgm:cxn modelId="{FB4769A1-6530-40C0-A630-0E5D225EB4A4}" type="presOf" srcId="{6A5E228C-89D8-4A77-95EB-04B16F92E143}" destId="{36056F88-F010-4679-90A3-A970AD543078}" srcOrd="0" destOrd="0" presId="urn:microsoft.com/office/officeart/2005/8/layout/hierarchy1"/>
    <dgm:cxn modelId="{5E24F9A2-316D-4419-8D3F-517930CAAE3B}" type="presOf" srcId="{3FDC439E-067F-4E04-863C-1DB134641B02}" destId="{C439A881-1FCD-461A-8025-A08310A1DEF2}" srcOrd="0" destOrd="0" presId="urn:microsoft.com/office/officeart/2005/8/layout/hierarchy1"/>
    <dgm:cxn modelId="{B144F4C8-1BBF-497B-A1AE-00C67D48EA78}" type="presOf" srcId="{EB69695E-F508-4CC8-8E33-3210B2C4D5C0}" destId="{D2CB8591-66D9-461A-AD62-82DBCF0040F2}" srcOrd="0" destOrd="0" presId="urn:microsoft.com/office/officeart/2005/8/layout/hierarchy1"/>
    <dgm:cxn modelId="{7BCDEFDF-8528-4CE2-8836-C0AF96EA1FF8}" type="presOf" srcId="{8DF879C6-9D67-4E3F-98F2-CAAA14DFBB93}" destId="{FBC3F777-E134-4077-90E8-3991053B2061}" srcOrd="0" destOrd="0" presId="urn:microsoft.com/office/officeart/2005/8/layout/hierarchy1"/>
    <dgm:cxn modelId="{5EA0A622-B97E-4ED4-8992-6EB858266253}" type="presParOf" srcId="{C439A881-1FCD-461A-8025-A08310A1DEF2}" destId="{8C6D02CF-CF54-4DC2-8569-DEC680B9E00B}" srcOrd="0" destOrd="0" presId="urn:microsoft.com/office/officeart/2005/8/layout/hierarchy1"/>
    <dgm:cxn modelId="{67411753-88EE-438D-8DA7-9EDB4DEF5477}" type="presParOf" srcId="{8C6D02CF-CF54-4DC2-8569-DEC680B9E00B}" destId="{E9C1D3CE-542F-4248-99D7-3F71DE89ED49}" srcOrd="0" destOrd="0" presId="urn:microsoft.com/office/officeart/2005/8/layout/hierarchy1"/>
    <dgm:cxn modelId="{DA82756E-5ADF-47A2-8C6B-892C971CAE7B}" type="presParOf" srcId="{E9C1D3CE-542F-4248-99D7-3F71DE89ED49}" destId="{5EB37A35-B103-4118-B0C2-20A0DCF65DB2}" srcOrd="0" destOrd="0" presId="urn:microsoft.com/office/officeart/2005/8/layout/hierarchy1"/>
    <dgm:cxn modelId="{4FF6B65E-B2E3-4D5D-808C-398ED7A95DEC}" type="presParOf" srcId="{E9C1D3CE-542F-4248-99D7-3F71DE89ED49}" destId="{31B8D25B-9B38-48A8-8725-BD2359893907}" srcOrd="1" destOrd="0" presId="urn:microsoft.com/office/officeart/2005/8/layout/hierarchy1"/>
    <dgm:cxn modelId="{426EDF78-C46B-4833-B33B-DE6D8142465D}" type="presParOf" srcId="{8C6D02CF-CF54-4DC2-8569-DEC680B9E00B}" destId="{D938260C-8D0D-49AB-B775-D1F0137B169F}" srcOrd="1" destOrd="0" presId="urn:microsoft.com/office/officeart/2005/8/layout/hierarchy1"/>
    <dgm:cxn modelId="{CC01A6EC-EEBD-4F41-860D-A5FFA93F7983}" type="presParOf" srcId="{D938260C-8D0D-49AB-B775-D1F0137B169F}" destId="{D2CB8591-66D9-461A-AD62-82DBCF0040F2}" srcOrd="0" destOrd="0" presId="urn:microsoft.com/office/officeart/2005/8/layout/hierarchy1"/>
    <dgm:cxn modelId="{31200CF8-29E8-4E30-9769-90AFE10A7697}" type="presParOf" srcId="{D938260C-8D0D-49AB-B775-D1F0137B169F}" destId="{AA3DCB38-39CF-4775-AF2A-2BD8DB637B5E}" srcOrd="1" destOrd="0" presId="urn:microsoft.com/office/officeart/2005/8/layout/hierarchy1"/>
    <dgm:cxn modelId="{9AF33AD9-894E-4FAE-A8B1-C16DE70A5647}" type="presParOf" srcId="{AA3DCB38-39CF-4775-AF2A-2BD8DB637B5E}" destId="{28C0E0DB-157B-4D62-AAE0-6B3610F9BEFD}" srcOrd="0" destOrd="0" presId="urn:microsoft.com/office/officeart/2005/8/layout/hierarchy1"/>
    <dgm:cxn modelId="{81813D7B-3130-453C-97DE-53701BC24879}" type="presParOf" srcId="{28C0E0DB-157B-4D62-AAE0-6B3610F9BEFD}" destId="{59A94C38-C744-492E-A055-643EC8D947C3}" srcOrd="0" destOrd="0" presId="urn:microsoft.com/office/officeart/2005/8/layout/hierarchy1"/>
    <dgm:cxn modelId="{816CA761-AACA-4742-8FDB-47CFBA461CCB}" type="presParOf" srcId="{28C0E0DB-157B-4D62-AAE0-6B3610F9BEFD}" destId="{A5F9365B-F778-41CD-8EE6-1F4F73479752}" srcOrd="1" destOrd="0" presId="urn:microsoft.com/office/officeart/2005/8/layout/hierarchy1"/>
    <dgm:cxn modelId="{9B22DB1C-F85F-4AB9-9323-DCDF4373379E}" type="presParOf" srcId="{AA3DCB38-39CF-4775-AF2A-2BD8DB637B5E}" destId="{816D3823-6D3B-45F5-A803-8E0C69F2EE34}" srcOrd="1" destOrd="0" presId="urn:microsoft.com/office/officeart/2005/8/layout/hierarchy1"/>
    <dgm:cxn modelId="{D3D76012-3D32-4A8E-A6A1-96BA678E84A1}" type="presParOf" srcId="{D938260C-8D0D-49AB-B775-D1F0137B169F}" destId="{36056F88-F010-4679-90A3-A970AD543078}" srcOrd="2" destOrd="0" presId="urn:microsoft.com/office/officeart/2005/8/layout/hierarchy1"/>
    <dgm:cxn modelId="{060A56EA-2BEA-48DE-8B76-3F65A80C3355}" type="presParOf" srcId="{D938260C-8D0D-49AB-B775-D1F0137B169F}" destId="{54607067-F229-4FF6-924B-20C70D36E39A}" srcOrd="3" destOrd="0" presId="urn:microsoft.com/office/officeart/2005/8/layout/hierarchy1"/>
    <dgm:cxn modelId="{F2DE3A23-1444-44FB-984C-9070235304E2}" type="presParOf" srcId="{54607067-F229-4FF6-924B-20C70D36E39A}" destId="{8DA3CD3C-4DF3-4C2D-B233-C6A389FC6960}" srcOrd="0" destOrd="0" presId="urn:microsoft.com/office/officeart/2005/8/layout/hierarchy1"/>
    <dgm:cxn modelId="{1450B140-0A1C-436C-8017-418AC961CEDF}" type="presParOf" srcId="{8DA3CD3C-4DF3-4C2D-B233-C6A389FC6960}" destId="{ACFF7D04-4455-445E-B1B1-1AD750C07D2C}" srcOrd="0" destOrd="0" presId="urn:microsoft.com/office/officeart/2005/8/layout/hierarchy1"/>
    <dgm:cxn modelId="{27963C67-AB79-4DA2-B706-4E8D8CFB1490}" type="presParOf" srcId="{8DA3CD3C-4DF3-4C2D-B233-C6A389FC6960}" destId="{FBC3F777-E134-4077-90E8-3991053B2061}" srcOrd="1" destOrd="0" presId="urn:microsoft.com/office/officeart/2005/8/layout/hierarchy1"/>
    <dgm:cxn modelId="{6BA21BB7-0F2A-4889-A801-F75CCCDAE4A0}" type="presParOf" srcId="{54607067-F229-4FF6-924B-20C70D36E39A}" destId="{653675D2-9D2A-44C0-87CE-235624A695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91D85-1959-4FC1-9701-80F8776270BB}">
      <dsp:nvSpPr>
        <dsp:cNvPr id="0" name=""/>
        <dsp:cNvSpPr/>
      </dsp:nvSpPr>
      <dsp:spPr>
        <a:xfrm>
          <a:off x="1374422" y="1771"/>
          <a:ext cx="4071955" cy="244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</a:t>
          </a:r>
        </a:p>
      </dsp:txBody>
      <dsp:txXfrm>
        <a:off x="1374422" y="1771"/>
        <a:ext cx="4071955" cy="2443173"/>
      </dsp:txXfrm>
    </dsp:sp>
    <dsp:sp modelId="{010CD324-4BE2-41B8-8579-5DE2299382B9}">
      <dsp:nvSpPr>
        <dsp:cNvPr id="0" name=""/>
        <dsp:cNvSpPr/>
      </dsp:nvSpPr>
      <dsp:spPr>
        <a:xfrm>
          <a:off x="5853573" y="1771"/>
          <a:ext cx="4071955" cy="244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религии</a:t>
          </a:r>
        </a:p>
      </dsp:txBody>
      <dsp:txXfrm>
        <a:off x="5853573" y="1771"/>
        <a:ext cx="4071955" cy="2443173"/>
      </dsp:txXfrm>
    </dsp:sp>
    <dsp:sp modelId="{11025C2F-4F81-4C3E-9348-5E3DFA8B7C43}">
      <dsp:nvSpPr>
        <dsp:cNvPr id="0" name=""/>
        <dsp:cNvSpPr/>
      </dsp:nvSpPr>
      <dsp:spPr>
        <a:xfrm>
          <a:off x="3613998" y="2852140"/>
          <a:ext cx="4071955" cy="24431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возбуждение социальной, расовой, национальной или религиозной розни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3613998" y="2852140"/>
        <a:ext cx="4071955" cy="2443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284D-A958-4BAC-8177-CC134A29BA9B}">
      <dsp:nvSpPr>
        <dsp:cNvPr id="0" name=""/>
        <dsp:cNvSpPr/>
      </dsp:nvSpPr>
      <dsp:spPr>
        <a:xfrm>
          <a:off x="3378018" y="182299"/>
          <a:ext cx="4322620" cy="10881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CFAB-5269-4732-9CCA-EA16D6F2705D}">
      <dsp:nvSpPr>
        <dsp:cNvPr id="0" name=""/>
        <dsp:cNvSpPr/>
      </dsp:nvSpPr>
      <dsp:spPr>
        <a:xfrm>
          <a:off x="155016" y="105713"/>
          <a:ext cx="2644541" cy="11647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Признаки экстремистской деятельности</a:t>
          </a:r>
        </a:p>
      </dsp:txBody>
      <dsp:txXfrm>
        <a:off x="211876" y="162573"/>
        <a:ext cx="2530821" cy="1051065"/>
      </dsp:txXfrm>
    </dsp:sp>
    <dsp:sp modelId="{53A53F5D-5093-4A61-BA0B-16C200AE7214}">
      <dsp:nvSpPr>
        <dsp:cNvPr id="0" name=""/>
        <dsp:cNvSpPr/>
      </dsp:nvSpPr>
      <dsp:spPr>
        <a:xfrm>
          <a:off x="8210199" y="138921"/>
          <a:ext cx="2459294" cy="1113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Предостережение Генеральной прокуратуры в письменной форме</a:t>
          </a:r>
        </a:p>
      </dsp:txBody>
      <dsp:txXfrm>
        <a:off x="8264563" y="193285"/>
        <a:ext cx="2350566" cy="1004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8284D-A958-4BAC-8177-CC134A29BA9B}">
      <dsp:nvSpPr>
        <dsp:cNvPr id="0" name=""/>
        <dsp:cNvSpPr/>
      </dsp:nvSpPr>
      <dsp:spPr>
        <a:xfrm>
          <a:off x="3378018" y="182299"/>
          <a:ext cx="4322620" cy="10881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CFAB-5269-4732-9CCA-EA16D6F2705D}">
      <dsp:nvSpPr>
        <dsp:cNvPr id="0" name=""/>
        <dsp:cNvSpPr/>
      </dsp:nvSpPr>
      <dsp:spPr>
        <a:xfrm>
          <a:off x="80702" y="96735"/>
          <a:ext cx="2744337" cy="1093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выполнение предостережения</a:t>
          </a:r>
        </a:p>
      </dsp:txBody>
      <dsp:txXfrm>
        <a:off x="134062" y="150095"/>
        <a:ext cx="2637617" cy="986355"/>
      </dsp:txXfrm>
    </dsp:sp>
    <dsp:sp modelId="{53A53F5D-5093-4A61-BA0B-16C200AE7214}">
      <dsp:nvSpPr>
        <dsp:cNvPr id="0" name=""/>
        <dsp:cNvSpPr/>
      </dsp:nvSpPr>
      <dsp:spPr>
        <a:xfrm>
          <a:off x="8150511" y="129953"/>
          <a:ext cx="2643004" cy="1149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Административная ответственность</a:t>
          </a:r>
        </a:p>
      </dsp:txBody>
      <dsp:txXfrm>
        <a:off x="8206625" y="186067"/>
        <a:ext cx="2530776" cy="103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56F88-F010-4679-90A3-A970AD543078}">
      <dsp:nvSpPr>
        <dsp:cNvPr id="0" name=""/>
        <dsp:cNvSpPr/>
      </dsp:nvSpPr>
      <dsp:spPr>
        <a:xfrm>
          <a:off x="4187495" y="1184499"/>
          <a:ext cx="1180862" cy="54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858"/>
              </a:lnTo>
              <a:lnTo>
                <a:pt x="1180862" y="369858"/>
              </a:lnTo>
              <a:lnTo>
                <a:pt x="1180862" y="542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B8591-66D9-461A-AD62-82DBCF0040F2}">
      <dsp:nvSpPr>
        <dsp:cNvPr id="0" name=""/>
        <dsp:cNvSpPr/>
      </dsp:nvSpPr>
      <dsp:spPr>
        <a:xfrm>
          <a:off x="3047774" y="1184499"/>
          <a:ext cx="1139720" cy="542403"/>
        </a:xfrm>
        <a:custGeom>
          <a:avLst/>
          <a:gdLst/>
          <a:ahLst/>
          <a:cxnLst/>
          <a:rect l="0" t="0" r="0" b="0"/>
          <a:pathLst>
            <a:path>
              <a:moveTo>
                <a:pt x="1139720" y="0"/>
              </a:moveTo>
              <a:lnTo>
                <a:pt x="1139720" y="369632"/>
              </a:lnTo>
              <a:lnTo>
                <a:pt x="0" y="369632"/>
              </a:lnTo>
              <a:lnTo>
                <a:pt x="0" y="542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37A35-B103-4118-B0C2-20A0DCF65DB2}">
      <dsp:nvSpPr>
        <dsp:cNvPr id="0" name=""/>
        <dsp:cNvSpPr/>
      </dsp:nvSpPr>
      <dsp:spPr>
        <a:xfrm>
          <a:off x="3254996" y="226"/>
          <a:ext cx="1864996" cy="118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8D25B-9B38-48A8-8725-BD2359893907}">
      <dsp:nvSpPr>
        <dsp:cNvPr id="0" name=""/>
        <dsp:cNvSpPr/>
      </dsp:nvSpPr>
      <dsp:spPr>
        <a:xfrm>
          <a:off x="3462218" y="197087"/>
          <a:ext cx="1864996" cy="1184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Признаки экстремистской деятельности</a:t>
          </a:r>
        </a:p>
      </dsp:txBody>
      <dsp:txXfrm>
        <a:off x="3496904" y="231773"/>
        <a:ext cx="1795624" cy="1114900"/>
      </dsp:txXfrm>
    </dsp:sp>
    <dsp:sp modelId="{59A94C38-C744-492E-A055-643EC8D947C3}">
      <dsp:nvSpPr>
        <dsp:cNvPr id="0" name=""/>
        <dsp:cNvSpPr/>
      </dsp:nvSpPr>
      <dsp:spPr>
        <a:xfrm>
          <a:off x="2115276" y="1726902"/>
          <a:ext cx="1864996" cy="118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365B-F778-41CD-8EE6-1F4F73479752}">
      <dsp:nvSpPr>
        <dsp:cNvPr id="0" name=""/>
        <dsp:cNvSpPr/>
      </dsp:nvSpPr>
      <dsp:spPr>
        <a:xfrm>
          <a:off x="2322498" y="1923763"/>
          <a:ext cx="1864996" cy="1184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основании решения суда может быть приостановлена реализация выпуска СМИ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357184" y="1958449"/>
        <a:ext cx="1795624" cy="1114900"/>
      </dsp:txXfrm>
    </dsp:sp>
    <dsp:sp modelId="{ACFF7D04-4455-445E-B1B1-1AD750C07D2C}">
      <dsp:nvSpPr>
        <dsp:cNvPr id="0" name=""/>
        <dsp:cNvSpPr/>
      </dsp:nvSpPr>
      <dsp:spPr>
        <a:xfrm>
          <a:off x="4435858" y="1727129"/>
          <a:ext cx="1864996" cy="118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3F777-E134-4077-90E8-3991053B2061}">
      <dsp:nvSpPr>
        <dsp:cNvPr id="0" name=""/>
        <dsp:cNvSpPr/>
      </dsp:nvSpPr>
      <dsp:spPr>
        <a:xfrm>
          <a:off x="4643080" y="1923990"/>
          <a:ext cx="1864996" cy="1184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 основании решения суда деятельность СМИ может быть прекращена</a:t>
          </a:r>
        </a:p>
      </dsp:txBody>
      <dsp:txXfrm>
        <a:off x="4677766" y="1958676"/>
        <a:ext cx="1795624" cy="111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876-C306-402F-977F-3B968FB0A281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7575-A112-4068-809F-CE292771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B42C83-EA23-40D8-B485-26468FABDFA1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6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9691" y="6464303"/>
            <a:ext cx="796802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1173040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1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81234"/>
            <a:ext cx="9581263" cy="583572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740437"/>
            <a:ext cx="11025898" cy="5647981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702621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04" y="81234"/>
            <a:ext cx="526189" cy="5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0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20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298473D-7EAB-4CEC-95C9-E3B698F6FC68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9" y="6444525"/>
            <a:ext cx="82004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091" y="6444525"/>
            <a:ext cx="652344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A147AA8-BCD7-4295-9AE9-0ECC672D555C}"/>
              </a:ext>
            </a:extLst>
          </p:cNvPr>
          <p:cNvGrpSpPr/>
          <p:nvPr/>
        </p:nvGrpSpPr>
        <p:grpSpPr>
          <a:xfrm>
            <a:off x="578639" y="1160401"/>
            <a:ext cx="1102981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61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923"/>
                  </a:spcAft>
                </a:pPr>
                <a:endParaRPr lang="en-US" sz="110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19594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F0612A5A-998B-4BB7-BFB0-2C322290AC35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3B4D0426-3670-4457-942A-3BF76BAEFD30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B1DA40-3A99-42F1-9629-19A6D69B86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1BB69-90CF-42F9-8894-E235CC4B4FDB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B3C-4C71-4660-805D-0AE5788CDECE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22E0-9153-4A97-A1BE-A1DEC51CD599}" type="datetime1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137E2D5FB41B7CAE648F4C1A887F1408FC8E7383C46635138F5D47AFE00543C27F4F42FF28ED635964C9963vE7F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sockanc28@rkn.gov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sultantplus://offline/ref=D64C0C1D2DD5DAC7951B91417AEF4E5BB6B681BA81795EDBC9C513DF264B399A1018AF8A6C769092015A730C8756D3CE837630DAFE8A83FFN011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>
            <a:noAutofit/>
          </a:bodyPr>
          <a:lstStyle/>
          <a:p>
            <a:r>
              <a:rPr lang="ru-RU" sz="3200" dirty="0"/>
              <a:t>Недопущение распространения информации, дискриминирующей или унижающей человеческое достоинство по национальному признаку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ru-RU" dirty="0"/>
              <a:t>Благовещенск, 2023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Ограничение доступа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2024" y="1219201"/>
            <a:ext cx="11573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 основании требований генеральной прокуратуры РФ меры по ограничению доступа применяются к сайтам, на который размещаются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622" y="1801906"/>
            <a:ext cx="1685365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Статья 15.1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870" y="3083860"/>
            <a:ext cx="1721224" cy="92333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Срок на удаление </a:t>
            </a:r>
          </a:p>
          <a:p>
            <a:pPr algn="just"/>
            <a:r>
              <a:rPr lang="ru-RU" dirty="0"/>
              <a:t>не предусмотрен (незамедлительно)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169459" y="2312894"/>
            <a:ext cx="878541" cy="7440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06588" y="2182469"/>
            <a:ext cx="8202706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1"/>
                </a:solidFill>
              </a:rPr>
              <a:t>ПРИЗЫВЫ К ОСУЩЕСТВЛЕНИЮ ЭКСТРЕМИСТСКОЙ ДЕЯТЕЛЬНОСТИ;</a:t>
            </a:r>
          </a:p>
          <a:p>
            <a:pPr lvl="0" algn="just"/>
            <a:r>
              <a:rPr lang="ru-RU" sz="2000" dirty="0"/>
              <a:t>ОПРАВДАНИЕ ЭКСТРЕМИСТСКОЙ И ТЕРРОРИСТИЧЕСКОЙ ДЕЯТЕЛЬНОСТИ;</a:t>
            </a:r>
          </a:p>
          <a:p>
            <a:pPr algn="just"/>
            <a:r>
              <a:rPr lang="ru-RU" sz="2000" dirty="0"/>
              <a:t>ИНФОРМАЦИОННЫЕ МАТЕРИАЛЫ ЭКСТРЕМИСТСКИХ ОРГАНИЗАЦИЙ.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834" y="5226424"/>
            <a:ext cx="1685365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Статья 15.3-2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32094" y="5015316"/>
            <a:ext cx="8202706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1"/>
                </a:solidFill>
              </a:rPr>
              <a:t>ПОСТОЯННОЕ ОГРАНИЧЕНИЕ ДОСТУПА К ИНФОРМАЦИОННЫМ РЕСУРСАМ, НА КОТОРЫХ НЕОДНОКРАТНО РАЗМЕЩАЛАСЬ ИНФОРМАЦИЯ, РАСПРОСТРАНЯЕМАЯ С НАРУШЕНИЕМ ТРЕБОВАНИЙ ЗАКОНОДАТЕЛЬСТВА РФ (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 ОСНОВАНИИ ТРЕБОВАНИЯ ГЕНЕРАЛЬНОЙ ПРОКУРАТУРЫ РФ</a:t>
            </a:r>
            <a:r>
              <a:rPr lang="ru-RU" sz="20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303929" y="5038165"/>
            <a:ext cx="878541" cy="74407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Ответственность для владельцев интернет ресурсов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54426" y="1606181"/>
            <a:ext cx="295946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Фиксированный штраф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426" y="3126730"/>
            <a:ext cx="249218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Оборотный штраф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426" y="5328036"/>
            <a:ext cx="10856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Особо опасный </a:t>
            </a:r>
            <a:r>
              <a:rPr lang="ru-RU" sz="2400" dirty="0" err="1"/>
              <a:t>контент</a:t>
            </a:r>
            <a:r>
              <a:rPr lang="ru-RU" sz="2400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2400" dirty="0"/>
              <a:t>информация, содержащая призывы к осуществлению экстремистской деятельности.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82988"/>
            <a:ext cx="12192000" cy="26894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8621" y="1373050"/>
            <a:ext cx="7934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За </a:t>
            </a:r>
            <a:r>
              <a:rPr lang="ru-RU" sz="2000" dirty="0" err="1"/>
              <a:t>неудаление</a:t>
            </a:r>
            <a:r>
              <a:rPr lang="ru-RU" sz="2000" dirty="0"/>
              <a:t> запрещенной информации статьей 13.41 </a:t>
            </a:r>
            <a:r>
              <a:rPr lang="ru-RU" sz="2000" dirty="0" err="1"/>
              <a:t>КоАП</a:t>
            </a:r>
            <a:r>
              <a:rPr lang="ru-RU" sz="2000" dirty="0"/>
              <a:t> РФ предусмотрено наложение административного штрафа (до 4 млн. руб., в случае </a:t>
            </a:r>
            <a:r>
              <a:rPr lang="ru-RU" sz="2000" dirty="0" err="1"/>
              <a:t>неудаления</a:t>
            </a:r>
            <a:r>
              <a:rPr lang="ru-RU" sz="2000" dirty="0"/>
              <a:t> особо опасного контента до 8 млн.руб.).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8621" y="2867487"/>
            <a:ext cx="7934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соответствии с частью 5 статьи 13.41 КоАП РФ на ряд компаний накладывается оборотный штраф за повторное нарушение порядка ограничения доступа к противоправному контенту, составляющих долю выручки компании за год в России (до 10 % годовой выручки компании, в отношении особо опасного контента до 20 годовой выручки компании).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Статья 4, </a:t>
            </a:r>
            <a:r>
              <a:rPr lang="ru-RU" sz="2400" dirty="0"/>
              <a:t>часть 2 статьи 51 </a:t>
            </a:r>
            <a:r>
              <a:rPr lang="ru-RU" dirty="0"/>
              <a:t>Закона РФ от 27.12.1991 № 2124-1 «О средствах массовой информации»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03161DA-CB2F-EB8B-ECA3-BCB465D3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46" y="1485039"/>
            <a:ext cx="2291477" cy="95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1641" y="138583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Не допускается использование средств массовой информации в целях совершения уголовно наказуемых деяний, для распространения материалов, содержащих публичные призывы к осуществлению террористической деятельности или публично оправдывающих терроризм, других экстремистских материалов</a:t>
            </a:r>
            <a:endParaRPr lang="ru-RU" dirty="0">
              <a:hlinkClick r:id="rId3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C3145FA-1FAE-667B-333A-86B00488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3058238"/>
            <a:ext cx="11322423" cy="1343433"/>
          </a:xfrm>
        </p:spPr>
        <p:txBody>
          <a:bodyPr>
            <a:noAutofit/>
          </a:bodyPr>
          <a:lstStyle/>
          <a:p>
            <a:pPr marL="446088" indent="-446088" algn="just">
              <a:lnSpc>
                <a:spcPct val="100000"/>
              </a:lnSpc>
              <a:buClr>
                <a:schemeClr val="accent3"/>
              </a:buClr>
              <a:buSzPct val="130000"/>
              <a:buFont typeface="DIN Pro Cond Medium" panose="020B0606020101010102" pitchFamily="34" charset="-52"/>
              <a:buChar char="→"/>
            </a:pPr>
            <a:r>
              <a:rPr lang="ru-RU" sz="1800" dirty="0"/>
              <a:t>За нарушение требований регистрирующим органом выносится письменное</a:t>
            </a:r>
            <a:r>
              <a:rPr lang="ru-RU" sz="1800" dirty="0">
                <a:solidFill>
                  <a:schemeClr val="accent3"/>
                </a:solidFill>
              </a:rPr>
              <a:t> предупреждение </a:t>
            </a:r>
            <a:r>
              <a:rPr lang="ru-RU" sz="1800" dirty="0"/>
              <a:t>учредителю и (или) редакции СМИ.</a:t>
            </a:r>
          </a:p>
          <a:p>
            <a:pPr marL="446088" indent="-446088" algn="just">
              <a:lnSpc>
                <a:spcPct val="100000"/>
              </a:lnSpc>
              <a:buClr>
                <a:schemeClr val="accent3"/>
              </a:buClr>
              <a:buSzPct val="130000"/>
              <a:buFont typeface="DIN Pro Cond Medium" panose="020B0606020101010102" pitchFamily="34" charset="-52"/>
              <a:buChar char="→"/>
            </a:pPr>
            <a:r>
              <a:rPr lang="ru-RU" sz="1800" dirty="0"/>
              <a:t>В случае неоднократного (в течение 12 месяцев) нарушения требований – Роскомнадзор вправе направить </a:t>
            </a:r>
            <a:r>
              <a:rPr lang="ru-RU" sz="1800" dirty="0">
                <a:solidFill>
                  <a:schemeClr val="accent3"/>
                </a:solidFill>
              </a:rPr>
              <a:t>исковое заявление </a:t>
            </a:r>
            <a:r>
              <a:rPr lang="ru-RU" sz="1800" dirty="0"/>
              <a:t>в суд </a:t>
            </a:r>
            <a:br>
              <a:rPr lang="ru-RU" sz="1800" dirty="0"/>
            </a:br>
            <a:r>
              <a:rPr lang="ru-RU" sz="1800" dirty="0">
                <a:solidFill>
                  <a:schemeClr val="accent3"/>
                </a:solidFill>
              </a:rPr>
              <a:t>о прекращении деятельности СМИ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8564" y="4676472"/>
            <a:ext cx="10919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использовать право журналиста на распространение информации с целью опорочить гражданина или отдельные категории граждан исключительно по признакам пола, возраста, расовой или национальной принадлежности, языка, отношения к религии, профессии, места жительства и работы, а также в связи с их политическими убеждениями.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Административная ответственность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2220" y="2860001"/>
            <a:ext cx="4567662" cy="1323439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возбуждение ненависти либо вражды, а равно унижение человеческого достоинства статьей 20.3.1 КоАП РФ предусмотрено наложение административного штрафа (до 500 тыс. руб.).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2090305" y="1391207"/>
            <a:ext cx="1323437" cy="896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7868061" y="1422585"/>
            <a:ext cx="1386188" cy="896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77017" y="2868965"/>
            <a:ext cx="5259295" cy="3170099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дискриминацию, то есть нарушение прав, свобод и законных интересов человека и гражданина в зависимости от его пола, расы, цвета кожи, национальности, языка, происхождения, имущественного, семейного, социального и должностного положения, возраста, места жительства, отношения к религии, убеждений, принадлежности или непринадлежности к общественным объединениям или каким-либо социальным группам статьей 5.62 КоАП РФ предусмотрено наложение административного штрафа (до 100 тыс. руб.).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Уголовная ответственность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 rot="5400000">
            <a:off x="2364988" y="1360946"/>
            <a:ext cx="1097091" cy="896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8882329" y="1343015"/>
            <a:ext cx="1061234" cy="896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084" y="3008543"/>
            <a:ext cx="5486400" cy="2246769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возбуждение ненависти либо вражды, а равно унижение человеческого достоинства статьей 282 УК РФ предусмотрено наложение штрафа (до 600 тыс. руб., либо принудительными работами на срок до 5 лет с лишением права занимать определенные должности или заниматься определенной деятельностью на срок до 3 лет, либо лишением свободы на срок до 6 лет).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6683" y="3017508"/>
            <a:ext cx="5486400" cy="3785652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дискриминацию гражданина из-за его пола, расы, национальности, языка, происхождения, имущественного и должностного положения, а также других факторов лицом с использованием своего служебного положения статьей 136 УК РФ предусмотрено наложение штрафа (до 300 тыс. руб. или в размере заработной платы или иного дохода осужденного за период от года до двух лет, либо лишением права занимать определенные должности или заниматься определенной деятельностью на срок до 5 лет, либо обязательными работами на срок до 2 лет, либо принудительными работами на срок </a:t>
            </a:r>
            <a:r>
              <a:rPr lang="ru-RU" sz="2000"/>
              <a:t>до 5 </a:t>
            </a:r>
            <a:r>
              <a:rPr lang="ru-RU" sz="2000" dirty="0"/>
              <a:t>лет, либо лишением свободы на тот же срок).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BFD7A3-030D-A66F-F0AE-855F6577A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45F7CAC-A9D1-D2D1-9952-2D23E6D92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Отдел контроля и надзора в сфере массовых коммуникаций</a:t>
            </a:r>
          </a:p>
          <a:p>
            <a:endParaRPr lang="ru-RU" dirty="0"/>
          </a:p>
          <a:p>
            <a:r>
              <a:rPr lang="ru-RU" dirty="0"/>
              <a:t>тел. (4162) 49-40-24 </a:t>
            </a:r>
          </a:p>
          <a:p>
            <a:r>
              <a:rPr lang="ru-RU" dirty="0">
                <a:hlinkClick r:id="rId2"/>
              </a:rPr>
              <a:t>rsockanc28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ru-RU" dirty="0">
                <a:hlinkClick r:id="rId2"/>
              </a:rPr>
              <a:t>rkn.gov.ru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07599-EE19-960B-5E8A-923184594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5075" y="6464300"/>
            <a:ext cx="796925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Одной из первых изображение заметила известная визажистка Найтемуа, после чего компанию Dove закидали гневными комментариями в соцсетях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r="22988"/>
          <a:stretch/>
        </p:blipFill>
        <p:spPr bwMode="auto">
          <a:xfrm>
            <a:off x="3657599" y="1412576"/>
            <a:ext cx="4948549" cy="47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599" y="5564346"/>
            <a:ext cx="494854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Реклама косметической продукции </a:t>
            </a:r>
            <a:r>
              <a:rPr lang="en-US" dirty="0"/>
              <a:t>DOVE</a:t>
            </a:r>
            <a:r>
              <a:rPr lang="ru-RU" dirty="0"/>
              <a:t>, которая вызвала резонанс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0E743-D58A-55D9-9DD6-067F9C26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Нормативно-правовые акты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1ACC77-6C51-79C3-8330-79A2C5F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0597" y="2163905"/>
            <a:ext cx="67440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/>
              <a:t>Конституция Российской Федерации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Федеральный закон от 25.07.2002 № 114-ФЗ «О противодействии экстремистской деятельности»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Федеральный закон от 27.07.2006 № 149-ФЗ «Об информации, информационных технологиях и о защите информации»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Закон РФ от 27.12.1991 № 2124-1 «О средствах массовой информации»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Указ Президента РФ от 19.12.2012 № 1666 «О Стратегии государственной национальной политики Российской Федерации на период до 2025 года»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Кодекс Российской Федерации об административных правонарушениях от 30.12.2001 № 195-ФЗ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Уголовный кодекс Российской Федерации от 13.06.1996 № 63-ФЗ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81" y="1736900"/>
            <a:ext cx="3993333" cy="39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Конституция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0635" y="155363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ст. 19 - государство гарантирует равенство прав и свобод человека и гражданина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 Запрещаются любые формы ограничения прав граждан по признакам социальной, расовой, национальной, языковой или религиозной принадлежности.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7130" y="42461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ст. 29 - установлена недопустимость пропаганды или агитации, возбуждающих социальную, расовую, национальную или религиозную ненависть и вражду. Запрещается пропаганда социального, расового, национального, религиозного или языкового превосходства.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3759971"/>
            <a:ext cx="3612777" cy="2700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852" y="1403591"/>
            <a:ext cx="3458854" cy="2523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6494" y="1995119"/>
            <a:ext cx="109996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</a:rPr>
              <a:t>Возбуждение ненависти или вражды </a:t>
            </a:r>
            <a:r>
              <a:rPr lang="ru-RU" sz="2000" dirty="0"/>
              <a:t>- публичное высказывание идей, направленных на создание конфликтов между различными социальными, национальными, религиозными группами.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</a:rPr>
              <a:t>Унижение человеческого достоинства</a:t>
            </a:r>
            <a:r>
              <a:rPr lang="ru-RU" sz="2000" dirty="0"/>
              <a:t> - выражение неприязненного отношения к гражданину на основании его принадлежности к определенному полу, национальности, расе, религиозной </a:t>
            </a:r>
            <a:r>
              <a:rPr lang="ru-RU" sz="2000" dirty="0" err="1"/>
              <a:t>конфессии</a:t>
            </a:r>
            <a:r>
              <a:rPr lang="ru-RU" sz="2000" dirty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</a:rPr>
              <a:t>Действия, направленные на возбуждение ненависти либо вражды </a:t>
            </a:r>
            <a:r>
              <a:rPr lang="ru-RU" sz="2000" dirty="0"/>
              <a:t>- высказывания, обосновывающие и (или) утверждающие необходимость геноцида, массовых репрессий, депортаций, совершения иных противоправных действий, в том числе применения насилия, в отношении представителей какой-либо нации, расы, приверженцев той или иной религии и других групп лиц.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Цель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0518" y="1526958"/>
            <a:ext cx="107511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Укрепление национального согласия, обеспечение политической и социальной стабильности, развитие демократических институтов.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от других обстоятельств.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Гармонизация национальных и межнациональных (межэтнических) отношений, 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Обеспечение успешной социальной и культурной адаптации иностранных граждан в Российской Федерации и их интеграции в российское общество и увеличение доли граждан, не испытывающих негативного отношения к иностранным гражданам.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/>
              <a:t>Укрепление общероссийской гражданской идентичности и единства многонационального народа Российской Федерации (российской нации).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07" y="336757"/>
            <a:ext cx="1315208" cy="8196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03" y="533874"/>
            <a:ext cx="9581263" cy="69273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500" dirty="0"/>
              <a:t>Экстремистская деятельность (экстремизм)</a:t>
            </a:r>
            <a:br>
              <a:rPr lang="ru-RU" sz="2500" dirty="0"/>
            </a:b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319384" y="1374089"/>
          <a:ext cx="11299952" cy="529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Статья 6, 11 Федерального закона от 25.07.2002 № 114-ФЗ «О противодействии экстремистской деятельности»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423672" y="1189775"/>
          <a:ext cx="10981765" cy="451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21341" y="5228912"/>
          <a:ext cx="10981765" cy="451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1331976" y="2383695"/>
          <a:ext cx="8582212" cy="31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закон от 27.07.2006 N 149-ФЗ «Об информации, информационных технологиях и о защите информации»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8564" y="1618601"/>
            <a:ext cx="8471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Запрещается распространение информации, которая направлена на пропаганду войны, разжигание национальной, расовой или религиозной ненависти и вражды, а также иной информации, за распространение которой предусмотрена уголовная или административная ответственность.</a:t>
            </a:r>
            <a:endParaRPr lang="ru-RU" sz="2000" dirty="0">
              <a:hlinkClick r:id="rId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2118" y="4877725"/>
            <a:ext cx="8005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 допускается распространение информации (новостной или размещенной в социальных сетях) с целью опорочить гражданина или отдельные категории граждан по признакам пола, возраста, расовой или национальной принадлежности, языка, отношения к религии, профессии, места жительства и работы, а также в связи с их политическими убеждениями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03161DA-CB2F-EB8B-ECA3-BCB465D3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76" y="2893543"/>
            <a:ext cx="3924006" cy="163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оскомнадзор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 доклада ГД на ВКС 03.06_правка шаблона" id="{6EF135AF-4DDA-44AD-8901-0DA2B0728C27}" vid="{48EC9E10-8F01-4974-82E9-9B1FBDCD8D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РКН широкоформатный</Template>
  <TotalTime>3554</TotalTime>
  <Words>1299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DIN Pro Cond Medium</vt:lpstr>
      <vt:lpstr>Calibri</vt:lpstr>
      <vt:lpstr>DIN Pro Black</vt:lpstr>
      <vt:lpstr>Wingdings</vt:lpstr>
      <vt:lpstr>Роскомнадзор</vt:lpstr>
      <vt:lpstr>Недопущение распространения информации, дискриминирующей или унижающей человеческое достоинство по национальному признаку</vt:lpstr>
      <vt:lpstr>Пример</vt:lpstr>
      <vt:lpstr>Нормативно-правовые акты</vt:lpstr>
      <vt:lpstr>Конституция Российской Федерации</vt:lpstr>
      <vt:lpstr>Основные понятия</vt:lpstr>
      <vt:lpstr>                        Цель</vt:lpstr>
      <vt:lpstr> Экстремистская деятельность (экстремизм) </vt:lpstr>
      <vt:lpstr>Статья 6, 11 Федерального закона от 25.07.2002 № 114-ФЗ «О противодействии экстремистской деятельности»</vt:lpstr>
      <vt:lpstr>Федеральный закон от 27.07.2006 N 149-ФЗ «Об информации, информационных технологиях и о защите информации»</vt:lpstr>
      <vt:lpstr>Ограничение доступа</vt:lpstr>
      <vt:lpstr>Ответственность для владельцев интернет ресурсов</vt:lpstr>
      <vt:lpstr>Статья 4, часть 2 статьи 51 Закона РФ от 27.12.1991 № 2124-1 «О средствах массовой информации»</vt:lpstr>
      <vt:lpstr>Административная ответственность </vt:lpstr>
      <vt:lpstr>Уголовная ответственность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Виктор Андреевич</dc:creator>
  <cp:lastModifiedBy>Pshenichnikova</cp:lastModifiedBy>
  <cp:revision>332</cp:revision>
  <cp:lastPrinted>2021-06-10T15:23:51Z</cp:lastPrinted>
  <dcterms:created xsi:type="dcterms:W3CDTF">2021-06-09T14:27:09Z</dcterms:created>
  <dcterms:modified xsi:type="dcterms:W3CDTF">2023-10-11T04:52:26Z</dcterms:modified>
</cp:coreProperties>
</file>